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7"/>
  </p:notesMasterIdLst>
  <p:sldIdLst>
    <p:sldId id="256" r:id="rId2"/>
    <p:sldId id="258" r:id="rId3"/>
    <p:sldId id="260" r:id="rId4"/>
    <p:sldId id="298" r:id="rId5"/>
    <p:sldId id="261" r:id="rId6"/>
    <p:sldId id="297" r:id="rId7"/>
    <p:sldId id="264" r:id="rId8"/>
    <p:sldId id="267" r:id="rId9"/>
    <p:sldId id="299" r:id="rId10"/>
    <p:sldId id="268" r:id="rId11"/>
    <p:sldId id="269" r:id="rId12"/>
    <p:sldId id="272" r:id="rId13"/>
    <p:sldId id="274" r:id="rId14"/>
    <p:sldId id="300" r:id="rId15"/>
    <p:sldId id="320" r:id="rId16"/>
    <p:sldId id="301" r:id="rId17"/>
    <p:sldId id="302" r:id="rId18"/>
    <p:sldId id="303" r:id="rId19"/>
    <p:sldId id="304" r:id="rId20"/>
    <p:sldId id="305" r:id="rId21"/>
    <p:sldId id="321" r:id="rId22"/>
    <p:sldId id="322" r:id="rId23"/>
    <p:sldId id="323" r:id="rId24"/>
    <p:sldId id="324" r:id="rId25"/>
    <p:sldId id="277" r:id="rId26"/>
    <p:sldId id="278" r:id="rId27"/>
    <p:sldId id="306" r:id="rId28"/>
    <p:sldId id="279" r:id="rId29"/>
    <p:sldId id="309" r:id="rId30"/>
    <p:sldId id="308" r:id="rId31"/>
    <p:sldId id="310" r:id="rId32"/>
    <p:sldId id="312" r:id="rId33"/>
    <p:sldId id="311" r:id="rId34"/>
    <p:sldId id="313" r:id="rId35"/>
    <p:sldId id="289" r:id="rId36"/>
    <p:sldId id="314" r:id="rId37"/>
    <p:sldId id="315" r:id="rId38"/>
    <p:sldId id="316" r:id="rId39"/>
    <p:sldId id="292" r:id="rId40"/>
    <p:sldId id="317" r:id="rId41"/>
    <p:sldId id="293" r:id="rId42"/>
    <p:sldId id="319" r:id="rId43"/>
    <p:sldId id="294" r:id="rId44"/>
    <p:sldId id="318" r:id="rId45"/>
    <p:sldId id="296" r:id="rId46"/>
  </p:sldIdLst>
  <p:sldSz cx="12192000" cy="6858000"/>
  <p:notesSz cx="6858000" cy="9144000"/>
  <p:embeddedFontLst>
    <p:embeddedFont>
      <p:font typeface="Calibri" panose="020F0502020204030204" pitchFamily="34" charset="0"/>
      <p:regular r:id="rId48"/>
      <p:bold r:id="rId49"/>
      <p:italic r:id="rId50"/>
      <p:boldItalic r:id="rId51"/>
    </p:embeddedFont>
    <p:embeddedFont>
      <p:font typeface="Georgia" panose="02040502050405020303" pitchFamily="18" charset="0"/>
      <p:regular r:id="rId52"/>
      <p:bold r:id="rId53"/>
      <p:italic r:id="rId54"/>
      <p:boldItalic r:id="rId55"/>
    </p:embeddedFont>
    <p:embeddedFont>
      <p:font typeface="Lucida Handwriting" panose="03010101010101010101" pitchFamily="66" charset="0"/>
      <p:regular r:id="rId56"/>
    </p:embeddedFont>
    <p:embeddedFont>
      <p:font typeface="Lucida Sans" panose="020B0602030504020204" pitchFamily="34" charset="0"/>
      <p:regular r:id="rId57"/>
      <p:bold r:id="rId58"/>
      <p:italic r:id="rId59"/>
      <p:boldItalic r:id="rId60"/>
    </p:embeddedFont>
    <p:embeddedFont>
      <p:font typeface="Sitka Heading" pitchFamily="2" charset="0"/>
      <p:regular r:id="rId61"/>
      <p:bold r:id="rId62"/>
      <p:italic r:id="rId63"/>
      <p:boldItalic r:id="rId64"/>
    </p:embeddedFont>
    <p:embeddedFont>
      <p:font typeface="Verdana" panose="020B0604030504040204" pitchFamily="3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70">
          <p15:clr>
            <a:srgbClr val="9AA0A6"/>
          </p15:clr>
        </p15:guide>
        <p15:guide id="2" pos="5868">
          <p15:clr>
            <a:srgbClr val="9AA0A6"/>
          </p15:clr>
        </p15:guide>
        <p15:guide id="3" orient="horz" pos="157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9" roundtripDataSignature="AMtx7mgzPzfW/Eqj5INjXEMP3JF+w7YJ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D4E8"/>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2D7396-3E8A-4C48-A43C-EBEA59809495}">
  <a:tblStyle styleId="{2C2D7396-3E8A-4C48-A43C-EBEA598094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4660"/>
  </p:normalViewPr>
  <p:slideViewPr>
    <p:cSldViewPr snapToGrid="0">
      <p:cViewPr varScale="1">
        <p:scale>
          <a:sx n="107" d="100"/>
          <a:sy n="107" d="100"/>
        </p:scale>
        <p:origin x="726" y="114"/>
      </p:cViewPr>
      <p:guideLst>
        <p:guide orient="horz" pos="1570"/>
        <p:guide pos="5868"/>
        <p:guide orient="horz" pos="15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17b53b5ae0_1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249" name="Google Shape;249;g117b53b5ae0_1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61" name="Google Shape;2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61" name="Google Shape;2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61507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61" name="Google Shape;2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88990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61" name="Google Shape;2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4152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61" name="Google Shape;2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83047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61" name="Google Shape;2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0018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61" name="Google Shape;2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7153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61" name="Google Shape;2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9895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61" name="Google Shape;2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139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61" name="Google Shape;2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64574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61" name="Google Shape;2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58214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61" name="Google Shape;2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15636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Keep observations </a:t>
            </a:r>
            <a:endParaRPr/>
          </a:p>
        </p:txBody>
      </p:sp>
      <p:sp>
        <p:nvSpPr>
          <p:cNvPr id="303" name="Google Shape;303;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3c7840ddab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3c7840ddab_0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g23c7840ddab_0_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3c7840ddab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3c7840ddab_0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g23c7840ddab_0_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27</a:t>
            </a:fld>
            <a:endParaRPr/>
          </a:p>
        </p:txBody>
      </p:sp>
    </p:spTree>
    <p:extLst>
      <p:ext uri="{BB962C8B-B14F-4D97-AF65-F5344CB8AC3E}">
        <p14:creationId xmlns:p14="http://schemas.microsoft.com/office/powerpoint/2010/main" val="10217132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321" name="Google Shape;32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321" name="Google Shape;32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1529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f3a8d4be09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Change </a:t>
            </a:r>
            <a:endParaRPr/>
          </a:p>
        </p:txBody>
      </p:sp>
      <p:sp>
        <p:nvSpPr>
          <p:cNvPr id="137" name="Google Shape;137;gf3a8d4be09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321" name="Google Shape;32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18427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321" name="Google Shape;32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40165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321" name="Google Shape;32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80158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321" name="Google Shape;32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55558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321" name="Google Shape;32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65236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38" name="Google Shape;438;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38" name="Google Shape;438;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36</a:t>
            </a:fld>
            <a:endParaRPr/>
          </a:p>
        </p:txBody>
      </p:sp>
    </p:spTree>
    <p:extLst>
      <p:ext uri="{BB962C8B-B14F-4D97-AF65-F5344CB8AC3E}">
        <p14:creationId xmlns:p14="http://schemas.microsoft.com/office/powerpoint/2010/main" val="9943561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38" name="Google Shape;438;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37</a:t>
            </a:fld>
            <a:endParaRPr/>
          </a:p>
        </p:txBody>
      </p:sp>
    </p:spTree>
    <p:extLst>
      <p:ext uri="{BB962C8B-B14F-4D97-AF65-F5344CB8AC3E}">
        <p14:creationId xmlns:p14="http://schemas.microsoft.com/office/powerpoint/2010/main" val="35930860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38" name="Google Shape;438;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38</a:t>
            </a:fld>
            <a:endParaRPr/>
          </a:p>
        </p:txBody>
      </p:sp>
    </p:spTree>
    <p:extLst>
      <p:ext uri="{BB962C8B-B14F-4D97-AF65-F5344CB8AC3E}">
        <p14:creationId xmlns:p14="http://schemas.microsoft.com/office/powerpoint/2010/main" val="41317377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19d570088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g119d570088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9" name="Google Shape;459;g119d570088c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9c79fd7f2_1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p:txBody>
      </p:sp>
      <p:sp>
        <p:nvSpPr>
          <p:cNvPr id="180" name="Google Shape;180;g119c79fd7f2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31672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38" name="Google Shape;438;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40</a:t>
            </a:fld>
            <a:endParaRPr/>
          </a:p>
        </p:txBody>
      </p:sp>
    </p:spTree>
    <p:extLst>
      <p:ext uri="{BB962C8B-B14F-4D97-AF65-F5344CB8AC3E}">
        <p14:creationId xmlns:p14="http://schemas.microsoft.com/office/powerpoint/2010/main" val="2157123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5" name="Google Shape;46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5" name="Google Shape;46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02471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72" name="Google Shape;472;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72" name="Google Shape;472;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44</a:t>
            </a:fld>
            <a:endParaRPr/>
          </a:p>
        </p:txBody>
      </p:sp>
    </p:spTree>
    <p:extLst>
      <p:ext uri="{BB962C8B-B14F-4D97-AF65-F5344CB8AC3E}">
        <p14:creationId xmlns:p14="http://schemas.microsoft.com/office/powerpoint/2010/main" val="21231487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7" name="Google Shape;487;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f3a8d4be09_2_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gf3a8d4be0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f3a8d4be09_2_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gf3a8d4be0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5078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
        <p:nvSpPr>
          <p:cNvPr id="174" name="Google Shape;17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5" name="Google Shape;20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6839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6_Title and Content">
    <p:spTree>
      <p:nvGrpSpPr>
        <p:cNvPr id="1" name="Shape 15"/>
        <p:cNvGrpSpPr/>
        <p:nvPr/>
      </p:nvGrpSpPr>
      <p:grpSpPr>
        <a:xfrm>
          <a:off x="0" y="0"/>
          <a:ext cx="0" cy="0"/>
          <a:chOff x="0" y="0"/>
          <a:chExt cx="0" cy="0"/>
        </a:xfrm>
      </p:grpSpPr>
      <p:sp>
        <p:nvSpPr>
          <p:cNvPr id="16" name="Google Shape;16;p61"/>
          <p:cNvSpPr/>
          <p:nvPr/>
        </p:nvSpPr>
        <p:spPr>
          <a:xfrm>
            <a:off x="0" y="13"/>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Calibri"/>
              <a:ea typeface="Calibri"/>
              <a:cs typeface="Calibri"/>
              <a:sym typeface="Calibri"/>
            </a:endParaRPr>
          </a:p>
        </p:txBody>
      </p:sp>
      <p:sp>
        <p:nvSpPr>
          <p:cNvPr id="17" name="Google Shape;17;p61"/>
          <p:cNvSpPr txBox="1">
            <a:spLocks noGrp="1"/>
          </p:cNvSpPr>
          <p:nvPr>
            <p:ph type="title"/>
          </p:nvPr>
        </p:nvSpPr>
        <p:spPr>
          <a:xfrm>
            <a:off x="228600" y="184714"/>
            <a:ext cx="10515600" cy="521639"/>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23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 name="Google Shape;18;p61"/>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9" name="Google Shape;19;p61"/>
          <p:cNvCxnSpPr/>
          <p:nvPr/>
        </p:nvCxnSpPr>
        <p:spPr>
          <a:xfrm>
            <a:off x="13"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46"/>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6"/>
          <p:cNvSpPr txBox="1">
            <a:spLocks noGrp="1"/>
          </p:cNvSpPr>
          <p:nvPr>
            <p:ph type="body" idx="1"/>
          </p:nvPr>
        </p:nvSpPr>
        <p:spPr>
          <a:xfrm rot="5400000">
            <a:off x="3920333" y="-1256507"/>
            <a:ext cx="4351339" cy="105156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46"/>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46"/>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46"/>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47"/>
          <p:cNvSpPr txBox="1">
            <a:spLocks noGrp="1"/>
          </p:cNvSpPr>
          <p:nvPr>
            <p:ph type="title"/>
          </p:nvPr>
        </p:nvSpPr>
        <p:spPr>
          <a:xfrm rot="5400000">
            <a:off x="7133442" y="1956595"/>
            <a:ext cx="5811839" cy="2628900"/>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7"/>
          <p:cNvSpPr txBox="1">
            <a:spLocks noGrp="1"/>
          </p:cNvSpPr>
          <p:nvPr>
            <p:ph type="body" idx="1"/>
          </p:nvPr>
        </p:nvSpPr>
        <p:spPr>
          <a:xfrm rot="5400000">
            <a:off x="1799442" y="-596106"/>
            <a:ext cx="5811839" cy="77343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7"/>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47"/>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4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24"/>
        <p:cNvGrpSpPr/>
        <p:nvPr/>
      </p:nvGrpSpPr>
      <p:grpSpPr>
        <a:xfrm>
          <a:off x="0" y="0"/>
          <a:ext cx="0" cy="0"/>
          <a:chOff x="0" y="0"/>
          <a:chExt cx="0" cy="0"/>
        </a:xfrm>
      </p:grpSpPr>
      <p:sp>
        <p:nvSpPr>
          <p:cNvPr id="25" name="Google Shape;25;gf3a8d4be09_2_86"/>
          <p:cNvSpPr/>
          <p:nvPr/>
        </p:nvSpPr>
        <p:spPr>
          <a:xfrm>
            <a:off x="0" y="3"/>
            <a:ext cx="12192000" cy="819300"/>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a:solidFill>
                <a:schemeClr val="lt1"/>
              </a:solidFill>
              <a:latin typeface="Calibri"/>
              <a:ea typeface="Calibri"/>
              <a:cs typeface="Calibri"/>
              <a:sym typeface="Calibri"/>
            </a:endParaRPr>
          </a:p>
        </p:txBody>
      </p:sp>
      <p:sp>
        <p:nvSpPr>
          <p:cNvPr id="26" name="Google Shape;26;gf3a8d4be09_2_86"/>
          <p:cNvSpPr txBox="1">
            <a:spLocks noGrp="1"/>
          </p:cNvSpPr>
          <p:nvPr>
            <p:ph type="title"/>
          </p:nvPr>
        </p:nvSpPr>
        <p:spPr>
          <a:xfrm>
            <a:off x="228600" y="187044"/>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gf3a8d4be09_2_86"/>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gf3a8d4be09_2_86"/>
          <p:cNvCxnSpPr/>
          <p:nvPr/>
        </p:nvCxnSpPr>
        <p:spPr>
          <a:xfrm>
            <a:off x="0" y="6457951"/>
            <a:ext cx="9608400"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39"/>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9"/>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39"/>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9"/>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9"/>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4"/>
        <p:cNvGrpSpPr/>
        <p:nvPr/>
      </p:nvGrpSpPr>
      <p:grpSpPr>
        <a:xfrm>
          <a:off x="0" y="0"/>
          <a:ext cx="0" cy="0"/>
          <a:chOff x="0" y="0"/>
          <a:chExt cx="0" cy="0"/>
        </a:xfrm>
      </p:grpSpPr>
      <p:sp>
        <p:nvSpPr>
          <p:cNvPr id="45" name="Google Shape;45;p37"/>
          <p:cNvSpPr/>
          <p:nvPr/>
        </p:nvSpPr>
        <p:spPr>
          <a:xfrm>
            <a:off x="0" y="11"/>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a:solidFill>
                <a:schemeClr val="lt1"/>
              </a:solidFill>
              <a:latin typeface="Calibri"/>
              <a:ea typeface="Calibri"/>
              <a:cs typeface="Calibri"/>
              <a:sym typeface="Calibri"/>
            </a:endParaRPr>
          </a:p>
        </p:txBody>
      </p:sp>
      <p:sp>
        <p:nvSpPr>
          <p:cNvPr id="46" name="Google Shape;46;p37"/>
          <p:cNvSpPr txBox="1">
            <a:spLocks noGrp="1"/>
          </p:cNvSpPr>
          <p:nvPr>
            <p:ph type="title"/>
          </p:nvPr>
        </p:nvSpPr>
        <p:spPr>
          <a:xfrm>
            <a:off x="228600" y="187009"/>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48" name="Google Shape;48;p37"/>
          <p:cNvCxnSpPr/>
          <p:nvPr/>
        </p:nvCxnSpPr>
        <p:spPr>
          <a:xfrm>
            <a:off x="12"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sp>
        <p:nvSpPr>
          <p:cNvPr id="50" name="Google Shape;50;p40"/>
          <p:cNvSpPr txBox="1">
            <a:spLocks noGrp="1"/>
          </p:cNvSpPr>
          <p:nvPr>
            <p:ph type="title"/>
          </p:nvPr>
        </p:nvSpPr>
        <p:spPr>
          <a:xfrm>
            <a:off x="831851" y="1709750"/>
            <a:ext cx="10515600" cy="2852737"/>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body" idx="1"/>
          </p:nvPr>
        </p:nvSpPr>
        <p:spPr>
          <a:xfrm>
            <a:off x="831851" y="4589465"/>
            <a:ext cx="10515600" cy="1500187"/>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9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2" name="Google Shape;52;p40"/>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5"/>
        <p:cNvGrpSpPr/>
        <p:nvPr/>
      </p:nvGrpSpPr>
      <p:grpSpPr>
        <a:xfrm>
          <a:off x="0" y="0"/>
          <a:ext cx="0" cy="0"/>
          <a:chOff x="0" y="0"/>
          <a:chExt cx="0" cy="0"/>
        </a:xfrm>
      </p:grpSpPr>
      <p:sp>
        <p:nvSpPr>
          <p:cNvPr id="56" name="Google Shape;56;p41"/>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1"/>
          <p:cNvSpPr txBox="1">
            <a:spLocks noGrp="1"/>
          </p:cNvSpPr>
          <p:nvPr>
            <p:ph type="body" idx="1"/>
          </p:nvPr>
        </p:nvSpPr>
        <p:spPr>
          <a:xfrm>
            <a:off x="838200" y="1825625"/>
            <a:ext cx="5181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41"/>
          <p:cNvSpPr txBox="1">
            <a:spLocks noGrp="1"/>
          </p:cNvSpPr>
          <p:nvPr>
            <p:ph type="body" idx="2"/>
          </p:nvPr>
        </p:nvSpPr>
        <p:spPr>
          <a:xfrm>
            <a:off x="6172200" y="1825625"/>
            <a:ext cx="5181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41"/>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1"/>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1"/>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43"/>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3"/>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3"/>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3"/>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44"/>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4"/>
          <p:cNvSpPr txBox="1">
            <a:spLocks noGrp="1"/>
          </p:cNvSpPr>
          <p:nvPr>
            <p:ph type="body" idx="1"/>
          </p:nvPr>
        </p:nvSpPr>
        <p:spPr>
          <a:xfrm>
            <a:off x="5183188" y="987437"/>
            <a:ext cx="6172200" cy="4873625"/>
          </a:xfrm>
          <a:prstGeom prst="rect">
            <a:avLst/>
          </a:prstGeom>
          <a:noFill/>
          <a:ln>
            <a:noFill/>
          </a:ln>
        </p:spPr>
        <p:txBody>
          <a:bodyPr spcFirstLastPara="1" wrap="square" lIns="91400" tIns="45675" rIns="91400" bIns="45675"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0" name="Google Shape;70;p44"/>
          <p:cNvSpPr txBox="1">
            <a:spLocks noGrp="1"/>
          </p:cNvSpPr>
          <p:nvPr>
            <p:ph type="body" idx="2"/>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1" name="Google Shape;71;p44"/>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4"/>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4"/>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45"/>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5"/>
          <p:cNvSpPr>
            <a:spLocks noGrp="1"/>
          </p:cNvSpPr>
          <p:nvPr>
            <p:ph type="pic" idx="2"/>
          </p:nvPr>
        </p:nvSpPr>
        <p:spPr>
          <a:xfrm>
            <a:off x="5183188" y="987437"/>
            <a:ext cx="6172200" cy="4873625"/>
          </a:xfrm>
          <a:prstGeom prst="rect">
            <a:avLst/>
          </a:prstGeom>
          <a:noFill/>
          <a:ln>
            <a:noFill/>
          </a:ln>
        </p:spPr>
      </p:sp>
      <p:sp>
        <p:nvSpPr>
          <p:cNvPr id="77" name="Google Shape;77;p45"/>
          <p:cNvSpPr txBox="1">
            <a:spLocks noGrp="1"/>
          </p:cNvSpPr>
          <p:nvPr>
            <p:ph type="body" idx="1"/>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8" name="Google Shape;78;p4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5"/>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3" name="Google Shape;13;p3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4" name="Google Shape;14;p3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jp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linkedin.com/in/sharat-chandra" TargetMode="External"/><Relationship Id="rId5" Type="http://schemas.openxmlformats.org/officeDocument/2006/relationships/image" Target="../media/image4.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2.jp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46.jp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49.jpg"/></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49.jpg"/></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52.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96"/>
        <p:cNvGrpSpPr/>
        <p:nvPr/>
      </p:nvGrpSpPr>
      <p:grpSpPr>
        <a:xfrm>
          <a:off x="0" y="0"/>
          <a:ext cx="0" cy="0"/>
          <a:chOff x="0" y="0"/>
          <a:chExt cx="0" cy="0"/>
        </a:xfrm>
      </p:grpSpPr>
      <p:sp>
        <p:nvSpPr>
          <p:cNvPr id="97" name="Google Shape;97;p2"/>
          <p:cNvSpPr txBox="1">
            <a:spLocks noGrp="1"/>
          </p:cNvSpPr>
          <p:nvPr>
            <p:ph type="title"/>
          </p:nvPr>
        </p:nvSpPr>
        <p:spPr>
          <a:xfrm>
            <a:off x="135367" y="81428"/>
            <a:ext cx="10515600" cy="757039"/>
          </a:xfrm>
          <a:prstGeom prst="rect">
            <a:avLst/>
          </a:prstGeom>
          <a:noFill/>
          <a:ln>
            <a:noFill/>
          </a:ln>
        </p:spPr>
        <p:txBody>
          <a:bodyPr spcFirstLastPara="1" wrap="square" lIns="91425" tIns="45675" rIns="91425" bIns="45675" anchor="ctr" anchorCtr="0">
            <a:spAutoFit/>
          </a:bodyPr>
          <a:lstStyle/>
          <a:p>
            <a:r>
              <a:rPr lang="en-GB" sz="4600" b="1" dirty="0">
                <a:latin typeface="Lucida Sans" panose="020B0602030504020204" pitchFamily="34" charset="0"/>
              </a:rPr>
              <a:t>TITLE OF THE PROJECT</a:t>
            </a:r>
            <a:endParaRPr lang="en-IN" sz="4600" b="1" dirty="0">
              <a:latin typeface="Lucida Sans" panose="020B0602030504020204" pitchFamily="34" charset="0"/>
            </a:endParaRPr>
          </a:p>
        </p:txBody>
      </p:sp>
      <p:sp>
        <p:nvSpPr>
          <p:cNvPr id="98" name="Google Shape;98;p2"/>
          <p:cNvSpPr txBox="1"/>
          <p:nvPr/>
        </p:nvSpPr>
        <p:spPr>
          <a:xfrm>
            <a:off x="135367" y="860610"/>
            <a:ext cx="3537600" cy="49240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Times New Roman"/>
              <a:ea typeface="Times New Roman"/>
              <a:cs typeface="Times New Roman"/>
              <a:sym typeface="Times New Roman"/>
            </a:endParaRPr>
          </a:p>
        </p:txBody>
      </p:sp>
      <p:pic>
        <p:nvPicPr>
          <p:cNvPr id="99" name="Google Shape;99;p2"/>
          <p:cNvPicPr preferRelativeResize="0"/>
          <p:nvPr/>
        </p:nvPicPr>
        <p:blipFill rotWithShape="1">
          <a:blip r:embed="rId4">
            <a:alphaModFix/>
          </a:blip>
          <a:srcRect/>
          <a:stretch/>
        </p:blipFill>
        <p:spPr>
          <a:xfrm>
            <a:off x="9807956" y="6151967"/>
            <a:ext cx="2276467" cy="706033"/>
          </a:xfrm>
          <a:prstGeom prst="rect">
            <a:avLst/>
          </a:prstGeom>
          <a:noFill/>
          <a:ln>
            <a:noFill/>
          </a:ln>
        </p:spPr>
      </p:pic>
      <p:sp>
        <p:nvSpPr>
          <p:cNvPr id="2" name="TextBox 1">
            <a:extLst>
              <a:ext uri="{FF2B5EF4-FFF2-40B4-BE49-F238E27FC236}">
                <a16:creationId xmlns:a16="http://schemas.microsoft.com/office/drawing/2014/main" id="{98857503-395B-4BD2-9064-35C578810604}"/>
              </a:ext>
            </a:extLst>
          </p:cNvPr>
          <p:cNvSpPr txBox="1"/>
          <p:nvPr/>
        </p:nvSpPr>
        <p:spPr>
          <a:xfrm>
            <a:off x="2375647" y="1720839"/>
            <a:ext cx="7351059" cy="3416320"/>
          </a:xfrm>
          <a:prstGeom prst="rect">
            <a:avLst/>
          </a:prstGeom>
          <a:noFill/>
        </p:spPr>
        <p:txBody>
          <a:bodyPr wrap="square" rtlCol="0">
            <a:spAutoFit/>
          </a:bodyPr>
          <a:lstStyle/>
          <a:p>
            <a:r>
              <a:rPr lang="en-GB" sz="7200" dirty="0">
                <a:latin typeface="Sitka Heading" pitchFamily="2" charset="0"/>
              </a:rPr>
              <a:t>OPTIMIZATION IN SUPPLY CHAIN MANAGEMENT</a:t>
            </a:r>
            <a:endParaRPr lang="en-IN" sz="7200" dirty="0">
              <a:latin typeface="Sitka Heading"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anim calcmode="lin" valueType="num">
                                      <p:cBhvr>
                                        <p:cTn id="8" dur="1000" fill="hold"/>
                                        <p:tgtEl>
                                          <p:spTgt spid="97"/>
                                        </p:tgtEl>
                                        <p:attrNameLst>
                                          <p:attrName>ppt_x</p:attrName>
                                        </p:attrNameLst>
                                      </p:cBhvr>
                                      <p:tavLst>
                                        <p:tav tm="0">
                                          <p:val>
                                            <p:strVal val="#ppt_x"/>
                                          </p:val>
                                        </p:tav>
                                        <p:tav tm="100000">
                                          <p:val>
                                            <p:strVal val="#ppt_x"/>
                                          </p:val>
                                        </p:tav>
                                      </p:tavLst>
                                    </p:anim>
                                    <p:anim calcmode="lin" valueType="num">
                                      <p:cBhvr>
                                        <p:cTn id="9" dur="1000" fill="hold"/>
                                        <p:tgtEl>
                                          <p:spTgt spid="9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98"/>
                                        </p:tgtEl>
                                        <p:attrNameLst>
                                          <p:attrName>style.visibility</p:attrName>
                                        </p:attrNameLst>
                                      </p:cBhvr>
                                      <p:to>
                                        <p:strVal val="visible"/>
                                      </p:to>
                                    </p:set>
                                    <p:animEffect transition="in" filter="fade">
                                      <p:cBhvr>
                                        <p:cTn id="12" dur="1000"/>
                                        <p:tgtEl>
                                          <p:spTgt spid="98"/>
                                        </p:tgtEl>
                                      </p:cBhvr>
                                    </p:animEffect>
                                    <p:anim calcmode="lin" valueType="num">
                                      <p:cBhvr>
                                        <p:cTn id="13" dur="1000" fill="hold"/>
                                        <p:tgtEl>
                                          <p:spTgt spid="98"/>
                                        </p:tgtEl>
                                        <p:attrNameLst>
                                          <p:attrName>ppt_x</p:attrName>
                                        </p:attrNameLst>
                                      </p:cBhvr>
                                      <p:tavLst>
                                        <p:tav tm="0">
                                          <p:val>
                                            <p:strVal val="#ppt_x"/>
                                          </p:val>
                                        </p:tav>
                                        <p:tav tm="100000">
                                          <p:val>
                                            <p:strVal val="#ppt_x"/>
                                          </p:val>
                                        </p:tav>
                                      </p:tavLst>
                                    </p:anim>
                                    <p:anim calcmode="lin" valueType="num">
                                      <p:cBhvr>
                                        <p:cTn id="14" dur="1000" fill="hold"/>
                                        <p:tgtEl>
                                          <p:spTgt spid="9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fade">
                                      <p:cBhvr>
                                        <p:cTn id="17" dur="1000"/>
                                        <p:tgtEl>
                                          <p:spTgt spid="99"/>
                                        </p:tgtEl>
                                      </p:cBhvr>
                                    </p:animEffect>
                                    <p:anim calcmode="lin" valueType="num">
                                      <p:cBhvr>
                                        <p:cTn id="18" dur="1000" fill="hold"/>
                                        <p:tgtEl>
                                          <p:spTgt spid="99"/>
                                        </p:tgtEl>
                                        <p:attrNameLst>
                                          <p:attrName>ppt_x</p:attrName>
                                        </p:attrNameLst>
                                      </p:cBhvr>
                                      <p:tavLst>
                                        <p:tav tm="0">
                                          <p:val>
                                            <p:strVal val="#ppt_x"/>
                                          </p:val>
                                        </p:tav>
                                        <p:tav tm="100000">
                                          <p:val>
                                            <p:strVal val="#ppt_x"/>
                                          </p:val>
                                        </p:tav>
                                      </p:tavLst>
                                    </p:anim>
                                    <p:anim calcmode="lin" valueType="num">
                                      <p:cBhvr>
                                        <p:cTn id="19" dur="1000" fill="hold"/>
                                        <p:tgtEl>
                                          <p:spTgt spid="9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216"/>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6EC4EDBA-639F-4A88-86FF-159E8A526268}"/>
              </a:ext>
            </a:extLst>
          </p:cNvPr>
          <p:cNvSpPr/>
          <p:nvPr/>
        </p:nvSpPr>
        <p:spPr>
          <a:xfrm>
            <a:off x="1550893" y="1897772"/>
            <a:ext cx="4670613" cy="3292793"/>
          </a:xfrm>
          <a:prstGeom prst="round2Same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217" name="Google Shape;217;p13"/>
          <p:cNvSpPr txBox="1">
            <a:spLocks noGrp="1"/>
          </p:cNvSpPr>
          <p:nvPr>
            <p:ph type="title"/>
          </p:nvPr>
        </p:nvSpPr>
        <p:spPr>
          <a:xfrm>
            <a:off x="219635" y="27699"/>
            <a:ext cx="6996953"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GB" sz="4400" b="1" dirty="0">
                <a:latin typeface="Lucida Sans" panose="020B0602030504020204" pitchFamily="34" charset="0"/>
                <a:ea typeface="Times New Roman"/>
                <a:cs typeface="Times New Roman"/>
                <a:sym typeface="Times New Roman"/>
              </a:rPr>
              <a:t>DATA INFORMATION</a:t>
            </a:r>
            <a:endParaRPr sz="4400" b="1" dirty="0">
              <a:latin typeface="Lucida Sans" panose="020B0602030504020204" pitchFamily="34" charset="0"/>
              <a:ea typeface="Times New Roman"/>
              <a:cs typeface="Times New Roman"/>
              <a:sym typeface="Times New Roman"/>
            </a:endParaRPr>
          </a:p>
        </p:txBody>
      </p:sp>
      <p:pic>
        <p:nvPicPr>
          <p:cNvPr id="218" name="Google Shape;218;p13"/>
          <p:cNvPicPr preferRelativeResize="0"/>
          <p:nvPr/>
        </p:nvPicPr>
        <p:blipFill rotWithShape="1">
          <a:blip r:embed="rId4">
            <a:alphaModFix/>
          </a:blip>
          <a:srcRect/>
          <a:stretch/>
        </p:blipFill>
        <p:spPr>
          <a:xfrm>
            <a:off x="9567303" y="6040102"/>
            <a:ext cx="2592012" cy="806075"/>
          </a:xfrm>
          <a:prstGeom prst="rect">
            <a:avLst/>
          </a:prstGeom>
          <a:noFill/>
          <a:ln>
            <a:noFill/>
          </a:ln>
        </p:spPr>
      </p:pic>
      <p:sp>
        <p:nvSpPr>
          <p:cNvPr id="219" name="Google Shape;219;p13"/>
          <p:cNvSpPr txBox="1"/>
          <p:nvPr/>
        </p:nvSpPr>
        <p:spPr>
          <a:xfrm>
            <a:off x="821390" y="1054750"/>
            <a:ext cx="7972985" cy="800189"/>
          </a:xfrm>
          <a:prstGeom prst="rect">
            <a:avLst/>
          </a:prstGeom>
          <a:noFill/>
          <a:ln>
            <a:noFill/>
          </a:ln>
        </p:spPr>
        <p:txBody>
          <a:bodyPr spcFirstLastPara="1" wrap="square" lIns="91425" tIns="91425" rIns="91425" bIns="91425" anchor="t" anchorCtr="0">
            <a:spAutoFit/>
          </a:bodyPr>
          <a:lstStyle/>
          <a:p>
            <a:pPr marL="285750" lvl="0" indent="-285750">
              <a:buFont typeface="Arial" panose="020B0604020202020204" pitchFamily="34" charset="0"/>
              <a:buChar char="•"/>
            </a:pPr>
            <a:r>
              <a:rPr lang="en-GB" sz="2000" dirty="0">
                <a:latin typeface="Verdana" panose="020B0604030504040204" pitchFamily="34" charset="0"/>
                <a:ea typeface="Verdana" panose="020B0604030504040204" pitchFamily="34" charset="0"/>
              </a:rPr>
              <a:t>"Data information" is a broad term that can refer to various aspects of data</a:t>
            </a:r>
            <a:endParaRPr sz="2000" b="1" dirty="0">
              <a:latin typeface="Verdana" panose="020B0604030504040204" pitchFamily="34" charset="0"/>
              <a:ea typeface="Verdana" panose="020B0604030504040204" pitchFamily="34" charset="0"/>
              <a:cs typeface="Calibri"/>
              <a:sym typeface="Calibri"/>
            </a:endParaRPr>
          </a:p>
        </p:txBody>
      </p:sp>
      <p:pic>
        <p:nvPicPr>
          <p:cNvPr id="2" name="Picture 1">
            <a:extLst>
              <a:ext uri="{FF2B5EF4-FFF2-40B4-BE49-F238E27FC236}">
                <a16:creationId xmlns:a16="http://schemas.microsoft.com/office/drawing/2014/main" id="{0C362F60-318F-49F3-82DE-55302827E3C3}"/>
              </a:ext>
            </a:extLst>
          </p:cNvPr>
          <p:cNvPicPr>
            <a:picLocks noChangeAspect="1"/>
          </p:cNvPicPr>
          <p:nvPr/>
        </p:nvPicPr>
        <p:blipFill>
          <a:blip r:embed="rId5"/>
          <a:stretch>
            <a:fillRect/>
          </a:stretch>
        </p:blipFill>
        <p:spPr>
          <a:xfrm>
            <a:off x="1832612" y="2085367"/>
            <a:ext cx="4091938" cy="2946672"/>
          </a:xfrm>
          <a:prstGeom prst="rect">
            <a:avLst/>
          </a:prstGeom>
        </p:spPr>
      </p:pic>
      <p:sp>
        <p:nvSpPr>
          <p:cNvPr id="3" name="TextBox 2">
            <a:extLst>
              <a:ext uri="{FF2B5EF4-FFF2-40B4-BE49-F238E27FC236}">
                <a16:creationId xmlns:a16="http://schemas.microsoft.com/office/drawing/2014/main" id="{E7456898-8561-46D2-A7C8-076EA0E99E2F}"/>
              </a:ext>
            </a:extLst>
          </p:cNvPr>
          <p:cNvSpPr txBox="1"/>
          <p:nvPr/>
        </p:nvSpPr>
        <p:spPr>
          <a:xfrm>
            <a:off x="1021974" y="5325695"/>
            <a:ext cx="7772401"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Verdana" panose="020B0604030504040204" pitchFamily="34" charset="0"/>
                <a:ea typeface="Verdana" panose="020B0604030504040204" pitchFamily="34" charset="0"/>
              </a:rPr>
              <a:t>In our dataset major of the data types were INTERGER and OBJECT .</a:t>
            </a:r>
          </a:p>
          <a:p>
            <a:pPr marL="285750" indent="-285750">
              <a:buFont typeface="Arial" panose="020B0604020202020204" pitchFamily="34" charset="0"/>
              <a:buChar char="•"/>
            </a:pPr>
            <a:r>
              <a:rPr lang="en-GB" sz="1600" dirty="0">
                <a:latin typeface="Verdana" panose="020B0604030504040204" pitchFamily="34" charset="0"/>
                <a:ea typeface="Verdana" panose="020B0604030504040204" pitchFamily="34" charset="0"/>
              </a:rPr>
              <a:t>And there were no null values present in the dataset </a:t>
            </a:r>
          </a:p>
          <a:p>
            <a:pPr marL="285750" indent="-285750">
              <a:buFont typeface="Arial" panose="020B0604020202020204" pitchFamily="34" charset="0"/>
              <a:buChar char="•"/>
            </a:pPr>
            <a:r>
              <a:rPr lang="en-GB" sz="1600" dirty="0">
                <a:latin typeface="Verdana" panose="020B0604030504040204" pitchFamily="34" charset="0"/>
                <a:ea typeface="Verdana" panose="020B0604030504040204" pitchFamily="34" charset="0"/>
              </a:rPr>
              <a:t>The total number of data’s were 80962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17"/>
                                        </p:tgtEl>
                                        <p:attrNameLst>
                                          <p:attrName>style.visibility</p:attrName>
                                        </p:attrNameLst>
                                      </p:cBhvr>
                                      <p:to>
                                        <p:strVal val="visible"/>
                                      </p:to>
                                    </p:set>
                                    <p:anim calcmode="lin" valueType="num">
                                      <p:cBhvr>
                                        <p:cTn id="12" dur="500" fill="hold"/>
                                        <p:tgtEl>
                                          <p:spTgt spid="217"/>
                                        </p:tgtEl>
                                        <p:attrNameLst>
                                          <p:attrName>ppt_w</p:attrName>
                                        </p:attrNameLst>
                                      </p:cBhvr>
                                      <p:tavLst>
                                        <p:tav tm="0">
                                          <p:val>
                                            <p:fltVal val="0"/>
                                          </p:val>
                                        </p:tav>
                                        <p:tav tm="100000">
                                          <p:val>
                                            <p:strVal val="#ppt_w"/>
                                          </p:val>
                                        </p:tav>
                                      </p:tavLst>
                                    </p:anim>
                                    <p:anim calcmode="lin" valueType="num">
                                      <p:cBhvr>
                                        <p:cTn id="13" dur="500" fill="hold"/>
                                        <p:tgtEl>
                                          <p:spTgt spid="217"/>
                                        </p:tgtEl>
                                        <p:attrNameLst>
                                          <p:attrName>ppt_h</p:attrName>
                                        </p:attrNameLst>
                                      </p:cBhvr>
                                      <p:tavLst>
                                        <p:tav tm="0">
                                          <p:val>
                                            <p:fltVal val="0"/>
                                          </p:val>
                                        </p:tav>
                                        <p:tav tm="100000">
                                          <p:val>
                                            <p:strVal val="#ppt_h"/>
                                          </p:val>
                                        </p:tav>
                                      </p:tavLst>
                                    </p:anim>
                                    <p:animEffect transition="in" filter="fade">
                                      <p:cBhvr>
                                        <p:cTn id="14" dur="500"/>
                                        <p:tgtEl>
                                          <p:spTgt spid="217"/>
                                        </p:tgtEl>
                                      </p:cBhvr>
                                    </p:animEffect>
                                  </p:childTnLst>
                                </p:cTn>
                              </p:par>
                              <p:par>
                                <p:cTn id="15" presetID="53" presetClass="entr" presetSubtype="16" fill="hold" nodeType="withEffect">
                                  <p:stCondLst>
                                    <p:cond delay="0"/>
                                  </p:stCondLst>
                                  <p:childTnLst>
                                    <p:set>
                                      <p:cBhvr>
                                        <p:cTn id="16" dur="1" fill="hold">
                                          <p:stCondLst>
                                            <p:cond delay="0"/>
                                          </p:stCondLst>
                                        </p:cTn>
                                        <p:tgtEl>
                                          <p:spTgt spid="218"/>
                                        </p:tgtEl>
                                        <p:attrNameLst>
                                          <p:attrName>style.visibility</p:attrName>
                                        </p:attrNameLst>
                                      </p:cBhvr>
                                      <p:to>
                                        <p:strVal val="visible"/>
                                      </p:to>
                                    </p:set>
                                    <p:anim calcmode="lin" valueType="num">
                                      <p:cBhvr>
                                        <p:cTn id="17" dur="500" fill="hold"/>
                                        <p:tgtEl>
                                          <p:spTgt spid="218"/>
                                        </p:tgtEl>
                                        <p:attrNameLst>
                                          <p:attrName>ppt_w</p:attrName>
                                        </p:attrNameLst>
                                      </p:cBhvr>
                                      <p:tavLst>
                                        <p:tav tm="0">
                                          <p:val>
                                            <p:fltVal val="0"/>
                                          </p:val>
                                        </p:tav>
                                        <p:tav tm="100000">
                                          <p:val>
                                            <p:strVal val="#ppt_w"/>
                                          </p:val>
                                        </p:tav>
                                      </p:tavLst>
                                    </p:anim>
                                    <p:anim calcmode="lin" valueType="num">
                                      <p:cBhvr>
                                        <p:cTn id="18" dur="500" fill="hold"/>
                                        <p:tgtEl>
                                          <p:spTgt spid="218"/>
                                        </p:tgtEl>
                                        <p:attrNameLst>
                                          <p:attrName>ppt_h</p:attrName>
                                        </p:attrNameLst>
                                      </p:cBhvr>
                                      <p:tavLst>
                                        <p:tav tm="0">
                                          <p:val>
                                            <p:fltVal val="0"/>
                                          </p:val>
                                        </p:tav>
                                        <p:tav tm="100000">
                                          <p:val>
                                            <p:strVal val="#ppt_h"/>
                                          </p:val>
                                        </p:tav>
                                      </p:tavLst>
                                    </p:anim>
                                    <p:animEffect transition="in" filter="fade">
                                      <p:cBhvr>
                                        <p:cTn id="19" dur="500"/>
                                        <p:tgtEl>
                                          <p:spTgt spid="21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19"/>
                                        </p:tgtEl>
                                        <p:attrNameLst>
                                          <p:attrName>style.visibility</p:attrName>
                                        </p:attrNameLst>
                                      </p:cBhvr>
                                      <p:to>
                                        <p:strVal val="visible"/>
                                      </p:to>
                                    </p:set>
                                    <p:anim calcmode="lin" valueType="num">
                                      <p:cBhvr>
                                        <p:cTn id="22" dur="500" fill="hold"/>
                                        <p:tgtEl>
                                          <p:spTgt spid="219"/>
                                        </p:tgtEl>
                                        <p:attrNameLst>
                                          <p:attrName>ppt_w</p:attrName>
                                        </p:attrNameLst>
                                      </p:cBhvr>
                                      <p:tavLst>
                                        <p:tav tm="0">
                                          <p:val>
                                            <p:fltVal val="0"/>
                                          </p:val>
                                        </p:tav>
                                        <p:tav tm="100000">
                                          <p:val>
                                            <p:strVal val="#ppt_w"/>
                                          </p:val>
                                        </p:tav>
                                      </p:tavLst>
                                    </p:anim>
                                    <p:anim calcmode="lin" valueType="num">
                                      <p:cBhvr>
                                        <p:cTn id="23" dur="500" fill="hold"/>
                                        <p:tgtEl>
                                          <p:spTgt spid="219"/>
                                        </p:tgtEl>
                                        <p:attrNameLst>
                                          <p:attrName>ppt_h</p:attrName>
                                        </p:attrNameLst>
                                      </p:cBhvr>
                                      <p:tavLst>
                                        <p:tav tm="0">
                                          <p:val>
                                            <p:fltVal val="0"/>
                                          </p:val>
                                        </p:tav>
                                        <p:tav tm="100000">
                                          <p:val>
                                            <p:strVal val="#ppt_h"/>
                                          </p:val>
                                        </p:tav>
                                      </p:tavLst>
                                    </p:anim>
                                    <p:animEffect transition="in" filter="fade">
                                      <p:cBhvr>
                                        <p:cTn id="24" dur="500"/>
                                        <p:tgtEl>
                                          <p:spTgt spid="219"/>
                                        </p:tgtEl>
                                      </p:cBhvr>
                                    </p:animEffect>
                                  </p:childTnLst>
                                </p:cTn>
                              </p:par>
                              <p:par>
                                <p:cTn id="25" presetID="53" presetClass="entr" presetSubtype="16"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fltVal val="0"/>
                                          </p:val>
                                        </p:tav>
                                        <p:tav tm="100000">
                                          <p:val>
                                            <p:strVal val="#ppt_h"/>
                                          </p:val>
                                        </p:tav>
                                      </p:tavLst>
                                    </p:anim>
                                    <p:animEffect transition="in" filter="fade">
                                      <p:cBhvr>
                                        <p:cTn id="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7" grpId="0"/>
      <p:bldP spid="219"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226"/>
        <p:cNvGrpSpPr/>
        <p:nvPr/>
      </p:nvGrpSpPr>
      <p:grpSpPr>
        <a:xfrm>
          <a:off x="0" y="0"/>
          <a:ext cx="0" cy="0"/>
          <a:chOff x="0" y="0"/>
          <a:chExt cx="0" cy="0"/>
        </a:xfrm>
      </p:grpSpPr>
      <p:sp>
        <p:nvSpPr>
          <p:cNvPr id="6" name="Rectangle 5">
            <a:extLst>
              <a:ext uri="{FF2B5EF4-FFF2-40B4-BE49-F238E27FC236}">
                <a16:creationId xmlns:a16="http://schemas.microsoft.com/office/drawing/2014/main" id="{0DBD2AE1-F59C-40A9-A873-371F6908CB38}"/>
              </a:ext>
            </a:extLst>
          </p:cNvPr>
          <p:cNvSpPr/>
          <p:nvPr/>
        </p:nvSpPr>
        <p:spPr>
          <a:xfrm>
            <a:off x="6669741" y="806824"/>
            <a:ext cx="4903694" cy="540571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latin typeface="Lucida Sans" panose="020B0602030504020204" pitchFamily="34" charset="0"/>
            </a:endParaRPr>
          </a:p>
        </p:txBody>
      </p:sp>
      <p:sp>
        <p:nvSpPr>
          <p:cNvPr id="227" name="Google Shape;227;p15"/>
          <p:cNvSpPr txBox="1">
            <a:spLocks noGrp="1"/>
          </p:cNvSpPr>
          <p:nvPr>
            <p:ph type="title"/>
          </p:nvPr>
        </p:nvSpPr>
        <p:spPr>
          <a:xfrm>
            <a:off x="0" y="94720"/>
            <a:ext cx="10515600"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GB" sz="4400" b="1" dirty="0">
                <a:latin typeface="Lucida Sans" panose="020B0602030504020204" pitchFamily="34" charset="0"/>
                <a:ea typeface="Times New Roman"/>
                <a:cs typeface="Times New Roman" panose="02020603050405020304" pitchFamily="18" charset="0"/>
                <a:sym typeface="Times New Roman"/>
              </a:rPr>
              <a:t>DATA DICTIONARY</a:t>
            </a:r>
            <a:endParaRPr sz="4400" b="1" dirty="0">
              <a:latin typeface="Lucida Sans" panose="020B0602030504020204" pitchFamily="34" charset="0"/>
              <a:ea typeface="Times New Roman"/>
              <a:cs typeface="Times New Roman" panose="02020603050405020304" pitchFamily="18" charset="0"/>
              <a:sym typeface="Times New Roman"/>
            </a:endParaRPr>
          </a:p>
        </p:txBody>
      </p:sp>
      <p:pic>
        <p:nvPicPr>
          <p:cNvPr id="228" name="Google Shape;228;p15"/>
          <p:cNvPicPr preferRelativeResize="0"/>
          <p:nvPr/>
        </p:nvPicPr>
        <p:blipFill rotWithShape="1">
          <a:blip r:embed="rId4">
            <a:alphaModFix/>
          </a:blip>
          <a:srcRect/>
          <a:stretch/>
        </p:blipFill>
        <p:spPr>
          <a:xfrm>
            <a:off x="9599988" y="6266327"/>
            <a:ext cx="2592012" cy="591673"/>
          </a:xfrm>
          <a:prstGeom prst="rect">
            <a:avLst/>
          </a:prstGeom>
          <a:noFill/>
          <a:ln>
            <a:noFill/>
          </a:ln>
        </p:spPr>
      </p:pic>
      <p:pic>
        <p:nvPicPr>
          <p:cNvPr id="2" name="Picture 1">
            <a:extLst>
              <a:ext uri="{FF2B5EF4-FFF2-40B4-BE49-F238E27FC236}">
                <a16:creationId xmlns:a16="http://schemas.microsoft.com/office/drawing/2014/main" id="{D1ABA488-5B4B-4D73-BFE3-C9402CEA24B6}"/>
              </a:ext>
            </a:extLst>
          </p:cNvPr>
          <p:cNvPicPr>
            <a:picLocks noChangeAspect="1"/>
          </p:cNvPicPr>
          <p:nvPr/>
        </p:nvPicPr>
        <p:blipFill>
          <a:blip r:embed="rId5"/>
          <a:stretch>
            <a:fillRect/>
          </a:stretch>
        </p:blipFill>
        <p:spPr>
          <a:xfrm>
            <a:off x="6847884" y="945414"/>
            <a:ext cx="4448796" cy="5182323"/>
          </a:xfrm>
          <a:prstGeom prst="rect">
            <a:avLst/>
          </a:prstGeom>
        </p:spPr>
      </p:pic>
      <p:sp>
        <p:nvSpPr>
          <p:cNvPr id="3" name="TextBox 2">
            <a:extLst>
              <a:ext uri="{FF2B5EF4-FFF2-40B4-BE49-F238E27FC236}">
                <a16:creationId xmlns:a16="http://schemas.microsoft.com/office/drawing/2014/main" id="{3A877602-55CA-4155-AD0F-95D663170D20}"/>
              </a:ext>
            </a:extLst>
          </p:cNvPr>
          <p:cNvSpPr txBox="1"/>
          <p:nvPr/>
        </p:nvSpPr>
        <p:spPr>
          <a:xfrm>
            <a:off x="415646" y="1690062"/>
            <a:ext cx="5680354" cy="3477875"/>
          </a:xfrm>
          <a:prstGeom prst="rect">
            <a:avLst/>
          </a:prstGeom>
          <a:noFill/>
        </p:spPr>
        <p:txBody>
          <a:bodyPr wrap="square" rtlCol="0">
            <a:spAutoFit/>
          </a:bodyPr>
          <a:lstStyle/>
          <a:p>
            <a:pPr marL="285750" indent="-285750">
              <a:buFont typeface="Arial" panose="020B0604020202020204" pitchFamily="34" charset="0"/>
              <a:buChar char="•"/>
            </a:pPr>
            <a:r>
              <a:rPr lang="en-GB" sz="2200" dirty="0">
                <a:latin typeface="Lucida Sans" panose="020B0602030504020204" pitchFamily="34" charset="0"/>
                <a:ea typeface="Verdana" panose="020B0604030504040204" pitchFamily="34" charset="0"/>
              </a:rPr>
              <a:t>In Python, a data dictionary is a way to document and describe the contents of a dataset. It typically includes information about each variable or column, such as its name, data type, description, and any other relevant details. Creating a data dictionary helps maintain clarity and consistency when working with datasets</a:t>
            </a:r>
            <a:r>
              <a:rPr lang="en-GB" sz="2200" dirty="0">
                <a:latin typeface="Lucida Sans" panose="020B0602030504020204" pitchFamily="34" charset="0"/>
              </a:rPr>
              <a:t>. </a:t>
            </a:r>
            <a:endParaRPr lang="en-IN" sz="2200" dirty="0">
              <a:latin typeface="Lucida Sans" panose="020B06020305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227"/>
                                        </p:tgtEl>
                                        <p:attrNameLst>
                                          <p:attrName>style.visibility</p:attrName>
                                        </p:attrNameLst>
                                      </p:cBhvr>
                                      <p:to>
                                        <p:strVal val="visible"/>
                                      </p:to>
                                    </p:set>
                                    <p:animEffect transition="in" filter="wipe(down)">
                                      <p:cBhvr>
                                        <p:cTn id="23" dur="580">
                                          <p:stCondLst>
                                            <p:cond delay="0"/>
                                          </p:stCondLst>
                                        </p:cTn>
                                        <p:tgtEl>
                                          <p:spTgt spid="227"/>
                                        </p:tgtEl>
                                      </p:cBhvr>
                                    </p:animEffect>
                                    <p:anim calcmode="lin" valueType="num">
                                      <p:cBhvr>
                                        <p:cTn id="24" dur="1822" tmFilter="0,0; 0.14,0.36; 0.43,0.73; 0.71,0.91; 1.0,1.0">
                                          <p:stCondLst>
                                            <p:cond delay="0"/>
                                          </p:stCondLst>
                                        </p:cTn>
                                        <p:tgtEl>
                                          <p:spTgt spid="22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2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2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2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27"/>
                                        </p:tgtEl>
                                        <p:attrNameLst>
                                          <p:attrName>ppt_y</p:attrName>
                                        </p:attrNameLst>
                                      </p:cBhvr>
                                      <p:tavLst>
                                        <p:tav tm="0" fmla="#ppt_y-sin(pi*$)/81">
                                          <p:val>
                                            <p:fltVal val="0"/>
                                          </p:val>
                                        </p:tav>
                                        <p:tav tm="100000">
                                          <p:val>
                                            <p:fltVal val="1"/>
                                          </p:val>
                                        </p:tav>
                                      </p:tavLst>
                                    </p:anim>
                                    <p:animScale>
                                      <p:cBhvr>
                                        <p:cTn id="29" dur="26">
                                          <p:stCondLst>
                                            <p:cond delay="650"/>
                                          </p:stCondLst>
                                        </p:cTn>
                                        <p:tgtEl>
                                          <p:spTgt spid="227"/>
                                        </p:tgtEl>
                                      </p:cBhvr>
                                      <p:to x="100000" y="60000"/>
                                    </p:animScale>
                                    <p:animScale>
                                      <p:cBhvr>
                                        <p:cTn id="30" dur="166" decel="50000">
                                          <p:stCondLst>
                                            <p:cond delay="676"/>
                                          </p:stCondLst>
                                        </p:cTn>
                                        <p:tgtEl>
                                          <p:spTgt spid="227"/>
                                        </p:tgtEl>
                                      </p:cBhvr>
                                      <p:to x="100000" y="100000"/>
                                    </p:animScale>
                                    <p:animScale>
                                      <p:cBhvr>
                                        <p:cTn id="31" dur="26">
                                          <p:stCondLst>
                                            <p:cond delay="1312"/>
                                          </p:stCondLst>
                                        </p:cTn>
                                        <p:tgtEl>
                                          <p:spTgt spid="227"/>
                                        </p:tgtEl>
                                      </p:cBhvr>
                                      <p:to x="100000" y="80000"/>
                                    </p:animScale>
                                    <p:animScale>
                                      <p:cBhvr>
                                        <p:cTn id="32" dur="166" decel="50000">
                                          <p:stCondLst>
                                            <p:cond delay="1338"/>
                                          </p:stCondLst>
                                        </p:cTn>
                                        <p:tgtEl>
                                          <p:spTgt spid="227"/>
                                        </p:tgtEl>
                                      </p:cBhvr>
                                      <p:to x="100000" y="100000"/>
                                    </p:animScale>
                                    <p:animScale>
                                      <p:cBhvr>
                                        <p:cTn id="33" dur="26">
                                          <p:stCondLst>
                                            <p:cond delay="1642"/>
                                          </p:stCondLst>
                                        </p:cTn>
                                        <p:tgtEl>
                                          <p:spTgt spid="227"/>
                                        </p:tgtEl>
                                      </p:cBhvr>
                                      <p:to x="100000" y="90000"/>
                                    </p:animScale>
                                    <p:animScale>
                                      <p:cBhvr>
                                        <p:cTn id="34" dur="166" decel="50000">
                                          <p:stCondLst>
                                            <p:cond delay="1668"/>
                                          </p:stCondLst>
                                        </p:cTn>
                                        <p:tgtEl>
                                          <p:spTgt spid="227"/>
                                        </p:tgtEl>
                                      </p:cBhvr>
                                      <p:to x="100000" y="100000"/>
                                    </p:animScale>
                                    <p:animScale>
                                      <p:cBhvr>
                                        <p:cTn id="35" dur="26">
                                          <p:stCondLst>
                                            <p:cond delay="1808"/>
                                          </p:stCondLst>
                                        </p:cTn>
                                        <p:tgtEl>
                                          <p:spTgt spid="227"/>
                                        </p:tgtEl>
                                      </p:cBhvr>
                                      <p:to x="100000" y="95000"/>
                                    </p:animScale>
                                    <p:animScale>
                                      <p:cBhvr>
                                        <p:cTn id="36" dur="166" decel="50000">
                                          <p:stCondLst>
                                            <p:cond delay="1834"/>
                                          </p:stCondLst>
                                        </p:cTn>
                                        <p:tgtEl>
                                          <p:spTgt spid="227"/>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228"/>
                                        </p:tgtEl>
                                        <p:attrNameLst>
                                          <p:attrName>style.visibility</p:attrName>
                                        </p:attrNameLst>
                                      </p:cBhvr>
                                      <p:to>
                                        <p:strVal val="visible"/>
                                      </p:to>
                                    </p:set>
                                    <p:animEffect transition="in" filter="wipe(down)">
                                      <p:cBhvr>
                                        <p:cTn id="39" dur="580">
                                          <p:stCondLst>
                                            <p:cond delay="0"/>
                                          </p:stCondLst>
                                        </p:cTn>
                                        <p:tgtEl>
                                          <p:spTgt spid="228"/>
                                        </p:tgtEl>
                                      </p:cBhvr>
                                    </p:animEffect>
                                    <p:anim calcmode="lin" valueType="num">
                                      <p:cBhvr>
                                        <p:cTn id="40" dur="1822" tmFilter="0,0; 0.14,0.36; 0.43,0.73; 0.71,0.91; 1.0,1.0">
                                          <p:stCondLst>
                                            <p:cond delay="0"/>
                                          </p:stCondLst>
                                        </p:cTn>
                                        <p:tgtEl>
                                          <p:spTgt spid="228"/>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28"/>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28"/>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28"/>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28"/>
                                        </p:tgtEl>
                                        <p:attrNameLst>
                                          <p:attrName>ppt_y</p:attrName>
                                        </p:attrNameLst>
                                      </p:cBhvr>
                                      <p:tavLst>
                                        <p:tav tm="0" fmla="#ppt_y-sin(pi*$)/81">
                                          <p:val>
                                            <p:fltVal val="0"/>
                                          </p:val>
                                        </p:tav>
                                        <p:tav tm="100000">
                                          <p:val>
                                            <p:fltVal val="1"/>
                                          </p:val>
                                        </p:tav>
                                      </p:tavLst>
                                    </p:anim>
                                    <p:animScale>
                                      <p:cBhvr>
                                        <p:cTn id="45" dur="26">
                                          <p:stCondLst>
                                            <p:cond delay="650"/>
                                          </p:stCondLst>
                                        </p:cTn>
                                        <p:tgtEl>
                                          <p:spTgt spid="228"/>
                                        </p:tgtEl>
                                      </p:cBhvr>
                                      <p:to x="100000" y="60000"/>
                                    </p:animScale>
                                    <p:animScale>
                                      <p:cBhvr>
                                        <p:cTn id="46" dur="166" decel="50000">
                                          <p:stCondLst>
                                            <p:cond delay="676"/>
                                          </p:stCondLst>
                                        </p:cTn>
                                        <p:tgtEl>
                                          <p:spTgt spid="228"/>
                                        </p:tgtEl>
                                      </p:cBhvr>
                                      <p:to x="100000" y="100000"/>
                                    </p:animScale>
                                    <p:animScale>
                                      <p:cBhvr>
                                        <p:cTn id="47" dur="26">
                                          <p:stCondLst>
                                            <p:cond delay="1312"/>
                                          </p:stCondLst>
                                        </p:cTn>
                                        <p:tgtEl>
                                          <p:spTgt spid="228"/>
                                        </p:tgtEl>
                                      </p:cBhvr>
                                      <p:to x="100000" y="80000"/>
                                    </p:animScale>
                                    <p:animScale>
                                      <p:cBhvr>
                                        <p:cTn id="48" dur="166" decel="50000">
                                          <p:stCondLst>
                                            <p:cond delay="1338"/>
                                          </p:stCondLst>
                                        </p:cTn>
                                        <p:tgtEl>
                                          <p:spTgt spid="228"/>
                                        </p:tgtEl>
                                      </p:cBhvr>
                                      <p:to x="100000" y="100000"/>
                                    </p:animScale>
                                    <p:animScale>
                                      <p:cBhvr>
                                        <p:cTn id="49" dur="26">
                                          <p:stCondLst>
                                            <p:cond delay="1642"/>
                                          </p:stCondLst>
                                        </p:cTn>
                                        <p:tgtEl>
                                          <p:spTgt spid="228"/>
                                        </p:tgtEl>
                                      </p:cBhvr>
                                      <p:to x="100000" y="90000"/>
                                    </p:animScale>
                                    <p:animScale>
                                      <p:cBhvr>
                                        <p:cTn id="50" dur="166" decel="50000">
                                          <p:stCondLst>
                                            <p:cond delay="1668"/>
                                          </p:stCondLst>
                                        </p:cTn>
                                        <p:tgtEl>
                                          <p:spTgt spid="228"/>
                                        </p:tgtEl>
                                      </p:cBhvr>
                                      <p:to x="100000" y="100000"/>
                                    </p:animScale>
                                    <p:animScale>
                                      <p:cBhvr>
                                        <p:cTn id="51" dur="26">
                                          <p:stCondLst>
                                            <p:cond delay="1808"/>
                                          </p:stCondLst>
                                        </p:cTn>
                                        <p:tgtEl>
                                          <p:spTgt spid="228"/>
                                        </p:tgtEl>
                                      </p:cBhvr>
                                      <p:to x="100000" y="95000"/>
                                    </p:animScale>
                                    <p:animScale>
                                      <p:cBhvr>
                                        <p:cTn id="52" dur="166" decel="50000">
                                          <p:stCondLst>
                                            <p:cond delay="1834"/>
                                          </p:stCondLst>
                                        </p:cTn>
                                        <p:tgtEl>
                                          <p:spTgt spid="228"/>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down)">
                                      <p:cBhvr>
                                        <p:cTn id="55" dur="580">
                                          <p:stCondLst>
                                            <p:cond delay="0"/>
                                          </p:stCondLst>
                                        </p:cTn>
                                        <p:tgtEl>
                                          <p:spTgt spid="2"/>
                                        </p:tgtEl>
                                      </p:cBhvr>
                                    </p:animEffect>
                                    <p:anim calcmode="lin" valueType="num">
                                      <p:cBhvr>
                                        <p:cTn id="56"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61" dur="26">
                                          <p:stCondLst>
                                            <p:cond delay="650"/>
                                          </p:stCondLst>
                                        </p:cTn>
                                        <p:tgtEl>
                                          <p:spTgt spid="2"/>
                                        </p:tgtEl>
                                      </p:cBhvr>
                                      <p:to x="100000" y="60000"/>
                                    </p:animScale>
                                    <p:animScale>
                                      <p:cBhvr>
                                        <p:cTn id="62" dur="166" decel="50000">
                                          <p:stCondLst>
                                            <p:cond delay="676"/>
                                          </p:stCondLst>
                                        </p:cTn>
                                        <p:tgtEl>
                                          <p:spTgt spid="2"/>
                                        </p:tgtEl>
                                      </p:cBhvr>
                                      <p:to x="100000" y="100000"/>
                                    </p:animScale>
                                    <p:animScale>
                                      <p:cBhvr>
                                        <p:cTn id="63" dur="26">
                                          <p:stCondLst>
                                            <p:cond delay="1312"/>
                                          </p:stCondLst>
                                        </p:cTn>
                                        <p:tgtEl>
                                          <p:spTgt spid="2"/>
                                        </p:tgtEl>
                                      </p:cBhvr>
                                      <p:to x="100000" y="80000"/>
                                    </p:animScale>
                                    <p:animScale>
                                      <p:cBhvr>
                                        <p:cTn id="64" dur="166" decel="50000">
                                          <p:stCondLst>
                                            <p:cond delay="1338"/>
                                          </p:stCondLst>
                                        </p:cTn>
                                        <p:tgtEl>
                                          <p:spTgt spid="2"/>
                                        </p:tgtEl>
                                      </p:cBhvr>
                                      <p:to x="100000" y="100000"/>
                                    </p:animScale>
                                    <p:animScale>
                                      <p:cBhvr>
                                        <p:cTn id="65" dur="26">
                                          <p:stCondLst>
                                            <p:cond delay="1642"/>
                                          </p:stCondLst>
                                        </p:cTn>
                                        <p:tgtEl>
                                          <p:spTgt spid="2"/>
                                        </p:tgtEl>
                                      </p:cBhvr>
                                      <p:to x="100000" y="90000"/>
                                    </p:animScale>
                                    <p:animScale>
                                      <p:cBhvr>
                                        <p:cTn id="66" dur="166" decel="50000">
                                          <p:stCondLst>
                                            <p:cond delay="1668"/>
                                          </p:stCondLst>
                                        </p:cTn>
                                        <p:tgtEl>
                                          <p:spTgt spid="2"/>
                                        </p:tgtEl>
                                      </p:cBhvr>
                                      <p:to x="100000" y="100000"/>
                                    </p:animScale>
                                    <p:animScale>
                                      <p:cBhvr>
                                        <p:cTn id="67" dur="26">
                                          <p:stCondLst>
                                            <p:cond delay="1808"/>
                                          </p:stCondLst>
                                        </p:cTn>
                                        <p:tgtEl>
                                          <p:spTgt spid="2"/>
                                        </p:tgtEl>
                                      </p:cBhvr>
                                      <p:to x="100000" y="95000"/>
                                    </p:animScale>
                                    <p:animScale>
                                      <p:cBhvr>
                                        <p:cTn id="68" dur="166" decel="50000">
                                          <p:stCondLst>
                                            <p:cond delay="1834"/>
                                          </p:stCondLst>
                                        </p:cTn>
                                        <p:tgtEl>
                                          <p:spTgt spid="2"/>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wipe(down)">
                                      <p:cBhvr>
                                        <p:cTn id="71" dur="580">
                                          <p:stCondLst>
                                            <p:cond delay="0"/>
                                          </p:stCondLst>
                                        </p:cTn>
                                        <p:tgtEl>
                                          <p:spTgt spid="3"/>
                                        </p:tgtEl>
                                      </p:cBhvr>
                                    </p:animEffect>
                                    <p:anim calcmode="lin" valueType="num">
                                      <p:cBhvr>
                                        <p:cTn id="72"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77" dur="26">
                                          <p:stCondLst>
                                            <p:cond delay="650"/>
                                          </p:stCondLst>
                                        </p:cTn>
                                        <p:tgtEl>
                                          <p:spTgt spid="3"/>
                                        </p:tgtEl>
                                      </p:cBhvr>
                                      <p:to x="100000" y="60000"/>
                                    </p:animScale>
                                    <p:animScale>
                                      <p:cBhvr>
                                        <p:cTn id="78" dur="166" decel="50000">
                                          <p:stCondLst>
                                            <p:cond delay="676"/>
                                          </p:stCondLst>
                                        </p:cTn>
                                        <p:tgtEl>
                                          <p:spTgt spid="3"/>
                                        </p:tgtEl>
                                      </p:cBhvr>
                                      <p:to x="100000" y="100000"/>
                                    </p:animScale>
                                    <p:animScale>
                                      <p:cBhvr>
                                        <p:cTn id="79" dur="26">
                                          <p:stCondLst>
                                            <p:cond delay="1312"/>
                                          </p:stCondLst>
                                        </p:cTn>
                                        <p:tgtEl>
                                          <p:spTgt spid="3"/>
                                        </p:tgtEl>
                                      </p:cBhvr>
                                      <p:to x="100000" y="80000"/>
                                    </p:animScale>
                                    <p:animScale>
                                      <p:cBhvr>
                                        <p:cTn id="80" dur="166" decel="50000">
                                          <p:stCondLst>
                                            <p:cond delay="1338"/>
                                          </p:stCondLst>
                                        </p:cTn>
                                        <p:tgtEl>
                                          <p:spTgt spid="3"/>
                                        </p:tgtEl>
                                      </p:cBhvr>
                                      <p:to x="100000" y="100000"/>
                                    </p:animScale>
                                    <p:animScale>
                                      <p:cBhvr>
                                        <p:cTn id="81" dur="26">
                                          <p:stCondLst>
                                            <p:cond delay="1642"/>
                                          </p:stCondLst>
                                        </p:cTn>
                                        <p:tgtEl>
                                          <p:spTgt spid="3"/>
                                        </p:tgtEl>
                                      </p:cBhvr>
                                      <p:to x="100000" y="90000"/>
                                    </p:animScale>
                                    <p:animScale>
                                      <p:cBhvr>
                                        <p:cTn id="82" dur="166" decel="50000">
                                          <p:stCondLst>
                                            <p:cond delay="1668"/>
                                          </p:stCondLst>
                                        </p:cTn>
                                        <p:tgtEl>
                                          <p:spTgt spid="3"/>
                                        </p:tgtEl>
                                      </p:cBhvr>
                                      <p:to x="100000" y="100000"/>
                                    </p:animScale>
                                    <p:animScale>
                                      <p:cBhvr>
                                        <p:cTn id="83" dur="26">
                                          <p:stCondLst>
                                            <p:cond delay="1808"/>
                                          </p:stCondLst>
                                        </p:cTn>
                                        <p:tgtEl>
                                          <p:spTgt spid="3"/>
                                        </p:tgtEl>
                                      </p:cBhvr>
                                      <p:to x="100000" y="95000"/>
                                    </p:animScale>
                                    <p:animScale>
                                      <p:cBhvr>
                                        <p:cTn id="84"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27"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250"/>
        <p:cNvGrpSpPr/>
        <p:nvPr/>
      </p:nvGrpSpPr>
      <p:grpSpPr>
        <a:xfrm>
          <a:off x="0" y="0"/>
          <a:ext cx="0" cy="0"/>
          <a:chOff x="0" y="0"/>
          <a:chExt cx="0" cy="0"/>
        </a:xfrm>
      </p:grpSpPr>
      <p:sp>
        <p:nvSpPr>
          <p:cNvPr id="251" name="Google Shape;251;g117b53b5ae0_10_104"/>
          <p:cNvSpPr txBox="1">
            <a:spLocks noGrp="1"/>
          </p:cNvSpPr>
          <p:nvPr>
            <p:ph type="title"/>
          </p:nvPr>
        </p:nvSpPr>
        <p:spPr>
          <a:xfrm>
            <a:off x="150947" y="95799"/>
            <a:ext cx="8207962"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GB" sz="4400" b="1" dirty="0">
                <a:latin typeface="Lucida Sans" panose="020B0602030504020204" pitchFamily="34" charset="0"/>
                <a:ea typeface="Times New Roman"/>
                <a:cs typeface="Times New Roman"/>
                <a:sym typeface="Times New Roman"/>
              </a:rPr>
              <a:t>SYSTEM REQUIREMENTS</a:t>
            </a:r>
            <a:endParaRPr sz="4400" b="1" dirty="0">
              <a:latin typeface="Lucida Sans" panose="020B0602030504020204" pitchFamily="34" charset="0"/>
              <a:ea typeface="Times New Roman"/>
              <a:cs typeface="Times New Roman"/>
              <a:sym typeface="Times New Roman"/>
            </a:endParaRPr>
          </a:p>
        </p:txBody>
      </p:sp>
      <p:pic>
        <p:nvPicPr>
          <p:cNvPr id="252" name="Google Shape;252;g117b53b5ae0_10_104"/>
          <p:cNvPicPr preferRelativeResize="0"/>
          <p:nvPr/>
        </p:nvPicPr>
        <p:blipFill rotWithShape="1">
          <a:blip r:embed="rId4">
            <a:alphaModFix/>
          </a:blip>
          <a:srcRect/>
          <a:stretch/>
        </p:blipFill>
        <p:spPr>
          <a:xfrm>
            <a:off x="9580951" y="5971862"/>
            <a:ext cx="2592012" cy="805375"/>
          </a:xfrm>
          <a:prstGeom prst="rect">
            <a:avLst/>
          </a:prstGeom>
          <a:noFill/>
          <a:ln>
            <a:noFill/>
          </a:ln>
        </p:spPr>
      </p:pic>
      <p:sp>
        <p:nvSpPr>
          <p:cNvPr id="2" name="TextBox 1">
            <a:extLst>
              <a:ext uri="{FF2B5EF4-FFF2-40B4-BE49-F238E27FC236}">
                <a16:creationId xmlns:a16="http://schemas.microsoft.com/office/drawing/2014/main" id="{B6933214-65E3-46E2-8B37-7BC06B7CC73D}"/>
              </a:ext>
            </a:extLst>
          </p:cNvPr>
          <p:cNvSpPr txBox="1"/>
          <p:nvPr/>
        </p:nvSpPr>
        <p:spPr>
          <a:xfrm>
            <a:off x="1009606" y="1557355"/>
            <a:ext cx="8654473" cy="4401205"/>
          </a:xfrm>
          <a:prstGeom prst="rect">
            <a:avLst/>
          </a:prstGeom>
          <a:noFill/>
        </p:spPr>
        <p:txBody>
          <a:bodyPr wrap="square" rtlCol="0">
            <a:spAutoFit/>
          </a:bodyPr>
          <a:lstStyle/>
          <a:p>
            <a:pPr marL="457200" indent="-457200" algn="just">
              <a:buFont typeface="+mj-lt"/>
              <a:buAutoNum type="arabicPeriod"/>
            </a:pPr>
            <a:r>
              <a:rPr lang="en-GB" sz="2000" b="1" dirty="0">
                <a:latin typeface="Lucida Sans" panose="020B0602030504020204" pitchFamily="34" charset="0"/>
                <a:ea typeface="Verdana" panose="020B0604030504040204" pitchFamily="34" charset="0"/>
              </a:rPr>
              <a:t>OPERATING SYSTEM:  	</a:t>
            </a:r>
            <a:r>
              <a:rPr lang="en-GB" sz="2000" dirty="0">
                <a:latin typeface="Lucida Sans" panose="020B0602030504020204" pitchFamily="34" charset="0"/>
                <a:ea typeface="Verdana" panose="020B0604030504040204" pitchFamily="34" charset="0"/>
              </a:rPr>
              <a:t>Windows 11 pro</a:t>
            </a:r>
          </a:p>
          <a:p>
            <a:pPr marL="457200" indent="-457200" algn="just">
              <a:buFont typeface="+mj-lt"/>
              <a:buAutoNum type="arabicPeriod"/>
            </a:pPr>
            <a:endParaRPr lang="en-GB" sz="2000" b="1" dirty="0">
              <a:latin typeface="Lucida Sans" panose="020B0602030504020204" pitchFamily="34" charset="0"/>
              <a:ea typeface="Verdana" panose="020B0604030504040204" pitchFamily="34" charset="0"/>
            </a:endParaRPr>
          </a:p>
          <a:p>
            <a:pPr marL="457200" indent="-457200" algn="just">
              <a:buFont typeface="+mj-lt"/>
              <a:buAutoNum type="arabicPeriod"/>
            </a:pPr>
            <a:r>
              <a:rPr lang="en-GB" sz="2000" b="1" dirty="0">
                <a:latin typeface="Lucida Sans" panose="020B0602030504020204" pitchFamily="34" charset="0"/>
                <a:ea typeface="Verdana" panose="020B0604030504040204" pitchFamily="34" charset="0"/>
              </a:rPr>
              <a:t>RAM: 		           </a:t>
            </a:r>
            <a:r>
              <a:rPr lang="en-GB" sz="2000" dirty="0">
                <a:latin typeface="Lucida Sans" panose="020B0602030504020204" pitchFamily="34" charset="0"/>
                <a:ea typeface="Verdana" panose="020B0604030504040204" pitchFamily="34" charset="0"/>
              </a:rPr>
              <a:t>Corsair </a:t>
            </a:r>
            <a:r>
              <a:rPr lang="en-GB" sz="2000" dirty="0" err="1">
                <a:latin typeface="Lucida Sans" panose="020B0602030504020204" pitchFamily="34" charset="0"/>
                <a:ea typeface="Verdana" panose="020B0604030504040204" pitchFamily="34" charset="0"/>
              </a:rPr>
              <a:t>Vengence</a:t>
            </a:r>
            <a:r>
              <a:rPr lang="en-GB" sz="2000" dirty="0">
                <a:latin typeface="Lucida Sans" panose="020B0602030504020204" pitchFamily="34" charset="0"/>
                <a:ea typeface="Verdana" panose="020B0604030504040204" pitchFamily="34" charset="0"/>
              </a:rPr>
              <a:t> 8gb(*2)</a:t>
            </a:r>
          </a:p>
          <a:p>
            <a:pPr marL="457200" indent="-457200" algn="just">
              <a:buFont typeface="+mj-lt"/>
              <a:buAutoNum type="arabicPeriod"/>
            </a:pPr>
            <a:endParaRPr lang="en-GB" sz="2000" b="1" dirty="0">
              <a:latin typeface="Lucida Sans" panose="020B0602030504020204" pitchFamily="34" charset="0"/>
              <a:ea typeface="Verdana" panose="020B0604030504040204" pitchFamily="34" charset="0"/>
            </a:endParaRPr>
          </a:p>
          <a:p>
            <a:pPr marL="457200" indent="-457200" algn="just">
              <a:buFont typeface="+mj-lt"/>
              <a:buAutoNum type="arabicPeriod"/>
            </a:pPr>
            <a:r>
              <a:rPr lang="en-GB" sz="2000" b="1" dirty="0">
                <a:latin typeface="Lucida Sans" panose="020B0602030504020204" pitchFamily="34" charset="0"/>
                <a:ea typeface="Verdana" panose="020B0604030504040204" pitchFamily="34" charset="0"/>
              </a:rPr>
              <a:t>PROCESSOR: 	 	</a:t>
            </a:r>
            <a:r>
              <a:rPr lang="en-GB" sz="2000" dirty="0" err="1">
                <a:latin typeface="Lucida Sans" panose="020B0602030504020204" pitchFamily="34" charset="0"/>
                <a:ea typeface="Verdana" panose="020B0604030504040204" pitchFamily="34" charset="0"/>
              </a:rPr>
              <a:t>Ryzen</a:t>
            </a:r>
            <a:r>
              <a:rPr lang="en-GB" sz="2000" dirty="0">
                <a:latin typeface="Lucida Sans" panose="020B0602030504020204" pitchFamily="34" charset="0"/>
                <a:ea typeface="Verdana" panose="020B0604030504040204" pitchFamily="34" charset="0"/>
              </a:rPr>
              <a:t> 5500</a:t>
            </a:r>
          </a:p>
          <a:p>
            <a:pPr marL="457200" indent="-457200" algn="just">
              <a:buFont typeface="+mj-lt"/>
              <a:buAutoNum type="arabicPeriod"/>
            </a:pPr>
            <a:endParaRPr lang="en-GB" sz="2000" b="1" dirty="0">
              <a:latin typeface="Lucida Sans" panose="020B0602030504020204" pitchFamily="34" charset="0"/>
              <a:ea typeface="Verdana" panose="020B0604030504040204" pitchFamily="34" charset="0"/>
            </a:endParaRPr>
          </a:p>
          <a:p>
            <a:pPr marL="457200" indent="-457200" algn="just">
              <a:buFont typeface="+mj-lt"/>
              <a:buAutoNum type="arabicPeriod"/>
            </a:pPr>
            <a:r>
              <a:rPr lang="en-GB" sz="2000" b="1" dirty="0">
                <a:latin typeface="Lucida Sans" panose="020B0602030504020204" pitchFamily="34" charset="0"/>
                <a:ea typeface="Verdana" panose="020B0604030504040204" pitchFamily="34" charset="0"/>
              </a:rPr>
              <a:t>GRAPHICS CARD: 		</a:t>
            </a:r>
            <a:r>
              <a:rPr lang="en-GB" sz="2000" dirty="0">
                <a:latin typeface="Lucida Sans" panose="020B0602030504020204" pitchFamily="34" charset="0"/>
                <a:ea typeface="Verdana" panose="020B0604030504040204" pitchFamily="34" charset="0"/>
              </a:rPr>
              <a:t>Gigabyte 1660 Super</a:t>
            </a:r>
          </a:p>
          <a:p>
            <a:pPr marL="457200" indent="-457200" algn="just">
              <a:buFont typeface="+mj-lt"/>
              <a:buAutoNum type="arabicPeriod"/>
            </a:pPr>
            <a:endParaRPr lang="en-GB" sz="2000" b="1" dirty="0">
              <a:latin typeface="Lucida Sans" panose="020B0602030504020204" pitchFamily="34" charset="0"/>
              <a:ea typeface="Verdana" panose="020B0604030504040204" pitchFamily="34" charset="0"/>
            </a:endParaRPr>
          </a:p>
          <a:p>
            <a:pPr marL="457200" indent="-457200" algn="just">
              <a:buFont typeface="+mj-lt"/>
              <a:buAutoNum type="arabicPeriod"/>
            </a:pPr>
            <a:r>
              <a:rPr lang="en-GB" sz="2000" b="1" dirty="0">
                <a:latin typeface="Lucida Sans" panose="020B0602030504020204" pitchFamily="34" charset="0"/>
                <a:ea typeface="Verdana" panose="020B0604030504040204" pitchFamily="34" charset="0"/>
              </a:rPr>
              <a:t>SSD: 			</a:t>
            </a:r>
            <a:r>
              <a:rPr lang="en-GB" sz="2000" dirty="0">
                <a:latin typeface="Lucida Sans" panose="020B0602030504020204" pitchFamily="34" charset="0"/>
                <a:ea typeface="Verdana" panose="020B0604030504040204" pitchFamily="34" charset="0"/>
              </a:rPr>
              <a:t>WD 500gb</a:t>
            </a:r>
          </a:p>
          <a:p>
            <a:pPr marL="457200" indent="-457200" algn="just">
              <a:buFont typeface="+mj-lt"/>
              <a:buAutoNum type="arabicPeriod"/>
            </a:pPr>
            <a:endParaRPr lang="en-GB" sz="2000" b="1" dirty="0">
              <a:latin typeface="Lucida Sans" panose="020B0602030504020204" pitchFamily="34" charset="0"/>
              <a:ea typeface="Verdana" panose="020B0604030504040204" pitchFamily="34" charset="0"/>
            </a:endParaRPr>
          </a:p>
          <a:p>
            <a:pPr marL="457200" indent="-457200" algn="just">
              <a:buFont typeface="+mj-lt"/>
              <a:buAutoNum type="arabicPeriod"/>
            </a:pPr>
            <a:r>
              <a:rPr lang="en-GB" sz="2000" b="1" dirty="0">
                <a:latin typeface="Lucida Sans" panose="020B0602030504020204" pitchFamily="34" charset="0"/>
                <a:ea typeface="Verdana" panose="020B0604030504040204" pitchFamily="34" charset="0"/>
              </a:rPr>
              <a:t>MOTHERBOARD: 		</a:t>
            </a:r>
            <a:r>
              <a:rPr lang="en-GB" sz="2000" dirty="0">
                <a:latin typeface="Lucida Sans" panose="020B0602030504020204" pitchFamily="34" charset="0"/>
                <a:ea typeface="Verdana" panose="020B0604030504040204" pitchFamily="34" charset="0"/>
              </a:rPr>
              <a:t>Gigabyte b450 dsh3 </a:t>
            </a:r>
            <a:r>
              <a:rPr lang="en-GB" sz="2000" dirty="0" err="1">
                <a:latin typeface="Lucida Sans" panose="020B0602030504020204" pitchFamily="34" charset="0"/>
                <a:ea typeface="Verdana" panose="020B0604030504040204" pitchFamily="34" charset="0"/>
              </a:rPr>
              <a:t>wifi</a:t>
            </a:r>
            <a:endParaRPr lang="en-GB" sz="2000" dirty="0">
              <a:latin typeface="Lucida Sans" panose="020B0602030504020204" pitchFamily="34" charset="0"/>
              <a:ea typeface="Verdana" panose="020B0604030504040204" pitchFamily="34" charset="0"/>
            </a:endParaRPr>
          </a:p>
          <a:p>
            <a:pPr marL="457200" indent="-457200" algn="just">
              <a:buFont typeface="+mj-lt"/>
              <a:buAutoNum type="arabicPeriod"/>
            </a:pPr>
            <a:endParaRPr lang="en-GB" sz="2000" b="1" dirty="0">
              <a:latin typeface="Lucida Sans" panose="020B0602030504020204" pitchFamily="34" charset="0"/>
              <a:ea typeface="Verdana" panose="020B0604030504040204" pitchFamily="34" charset="0"/>
            </a:endParaRPr>
          </a:p>
          <a:p>
            <a:pPr marL="457200" indent="-457200" algn="just">
              <a:buFont typeface="+mj-lt"/>
              <a:buAutoNum type="arabicPeriod"/>
            </a:pPr>
            <a:r>
              <a:rPr lang="en-GB" sz="2000" b="1" dirty="0">
                <a:latin typeface="Lucida Sans" panose="020B0602030504020204" pitchFamily="34" charset="0"/>
                <a:ea typeface="Verdana" panose="020B0604030504040204" pitchFamily="34" charset="0"/>
              </a:rPr>
              <a:t>SMPS: 			</a:t>
            </a:r>
            <a:r>
              <a:rPr lang="en-GB" sz="2000" dirty="0" err="1">
                <a:latin typeface="Lucida Sans" panose="020B0602030504020204" pitchFamily="34" charset="0"/>
                <a:ea typeface="Verdana" panose="020B0604030504040204" pitchFamily="34" charset="0"/>
              </a:rPr>
              <a:t>DeepCool</a:t>
            </a:r>
            <a:r>
              <a:rPr lang="en-GB" sz="2000" dirty="0">
                <a:latin typeface="Lucida Sans" panose="020B0602030504020204" pitchFamily="34" charset="0"/>
                <a:ea typeface="Verdana" panose="020B0604030504040204" pitchFamily="34" charset="0"/>
              </a:rPr>
              <a:t> 550w</a:t>
            </a:r>
          </a:p>
          <a:p>
            <a:r>
              <a:rPr lang="en-GB" sz="2000" dirty="0">
                <a:latin typeface="Lucida Sans" panose="020B0602030504020204"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51"/>
                                        </p:tgtEl>
                                      </p:cBhvr>
                                    </p:animEffect>
                                    <p:animScale>
                                      <p:cBhvr>
                                        <p:cTn id="7" dur="250" autoRev="1" fill="hold"/>
                                        <p:tgtEl>
                                          <p:spTgt spid="251"/>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252"/>
                                        </p:tgtEl>
                                      </p:cBhvr>
                                    </p:animEffect>
                                    <p:animScale>
                                      <p:cBhvr>
                                        <p:cTn id="10" dur="250" autoRev="1" fill="hold"/>
                                        <p:tgtEl>
                                          <p:spTgt spid="252"/>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2"/>
                                        </p:tgtEl>
                                      </p:cBhvr>
                                    </p:animEffect>
                                    <p:animScale>
                                      <p:cBhvr>
                                        <p:cTn id="13"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262"/>
        <p:cNvGrpSpPr/>
        <p:nvPr/>
      </p:nvGrpSpPr>
      <p:grpSpPr>
        <a:xfrm>
          <a:off x="0" y="0"/>
          <a:ext cx="0" cy="0"/>
          <a:chOff x="0" y="0"/>
          <a:chExt cx="0" cy="0"/>
        </a:xfrm>
      </p:grpSpPr>
      <p:sp>
        <p:nvSpPr>
          <p:cNvPr id="4" name="Speech Bubble: Rectangle 3">
            <a:extLst>
              <a:ext uri="{FF2B5EF4-FFF2-40B4-BE49-F238E27FC236}">
                <a16:creationId xmlns:a16="http://schemas.microsoft.com/office/drawing/2014/main" id="{992C4F6E-E93E-49EB-A29A-2DAB7F3F8E9C}"/>
              </a:ext>
            </a:extLst>
          </p:cNvPr>
          <p:cNvSpPr/>
          <p:nvPr/>
        </p:nvSpPr>
        <p:spPr>
          <a:xfrm>
            <a:off x="910075" y="3081749"/>
            <a:ext cx="4773549" cy="2808063"/>
          </a:xfrm>
          <a:prstGeom prst="wedgeRectCallou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263" name="Google Shape;263;p25"/>
          <p:cNvSpPr txBox="1">
            <a:spLocks noGrp="1"/>
          </p:cNvSpPr>
          <p:nvPr>
            <p:ph type="title"/>
          </p:nvPr>
        </p:nvSpPr>
        <p:spPr>
          <a:xfrm>
            <a:off x="108069" y="143825"/>
            <a:ext cx="11348825" cy="6739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4200" b="1" dirty="0">
                <a:latin typeface="Lucida Sans" panose="020B0602030504020204" pitchFamily="34" charset="0"/>
                <a:ea typeface="Times New Roman"/>
                <a:cs typeface="Times New Roman" panose="02020603050405020304" pitchFamily="18" charset="0"/>
                <a:sym typeface="Times New Roman"/>
              </a:rPr>
              <a:t>EXPLORATORY DATA ANALYSIS [EDA]</a:t>
            </a:r>
            <a:endParaRPr sz="4200" dirty="0">
              <a:latin typeface="Lucida Sans" panose="020B0602030504020204" pitchFamily="34" charset="0"/>
              <a:ea typeface="Times New Roman"/>
              <a:cs typeface="Times New Roman" panose="02020603050405020304" pitchFamily="18" charset="0"/>
              <a:sym typeface="Times New Roman"/>
            </a:endParaRPr>
          </a:p>
        </p:txBody>
      </p:sp>
      <p:sp>
        <p:nvSpPr>
          <p:cNvPr id="264" name="Google Shape;264;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Lucida Sans" panose="020B0602030504020204" pitchFamily="34" charset="0"/>
              </a:rPr>
              <a:t>13</a:t>
            </a:fld>
            <a:endParaRPr>
              <a:latin typeface="Lucida Sans" panose="020B0602030504020204" pitchFamily="34" charset="0"/>
            </a:endParaRPr>
          </a:p>
        </p:txBody>
      </p:sp>
      <p:pic>
        <p:nvPicPr>
          <p:cNvPr id="265" name="Google Shape;265;p25"/>
          <p:cNvPicPr preferRelativeResize="0"/>
          <p:nvPr/>
        </p:nvPicPr>
        <p:blipFill rotWithShape="1">
          <a:blip r:embed="rId4">
            <a:alphaModFix/>
          </a:blip>
          <a:srcRect/>
          <a:stretch/>
        </p:blipFill>
        <p:spPr>
          <a:xfrm>
            <a:off x="9580951" y="6040102"/>
            <a:ext cx="2592012" cy="805375"/>
          </a:xfrm>
          <a:prstGeom prst="rect">
            <a:avLst/>
          </a:prstGeom>
          <a:noFill/>
          <a:ln>
            <a:noFill/>
          </a:ln>
        </p:spPr>
      </p:pic>
      <p:sp>
        <p:nvSpPr>
          <p:cNvPr id="266" name="Google Shape;266;p25"/>
          <p:cNvSpPr txBox="1"/>
          <p:nvPr/>
        </p:nvSpPr>
        <p:spPr>
          <a:xfrm>
            <a:off x="740422" y="1340053"/>
            <a:ext cx="8377381" cy="1415742"/>
          </a:xfrm>
          <a:prstGeom prst="rect">
            <a:avLst/>
          </a:prstGeom>
          <a:noFill/>
          <a:ln>
            <a:noFill/>
          </a:ln>
        </p:spPr>
        <p:txBody>
          <a:bodyPr spcFirstLastPara="1" wrap="square" lIns="91425" tIns="91425" rIns="91425" bIns="91425" anchor="t" anchorCtr="0">
            <a:spAutoFit/>
          </a:bodyPr>
          <a:lstStyle/>
          <a:p>
            <a:pPr marL="285750" lvl="0" indent="-285750">
              <a:buFont typeface="Arial" panose="020B0604020202020204" pitchFamily="34" charset="0"/>
              <a:buChar char="•"/>
            </a:pPr>
            <a:r>
              <a:rPr lang="en-GB" sz="1600" b="1" dirty="0">
                <a:latin typeface="Lucida Sans" panose="020B0602030504020204" pitchFamily="34" charset="0"/>
                <a:ea typeface="Yu Gothic UI Semibold" panose="020B0700000000000000" pitchFamily="34" charset="-128"/>
              </a:rPr>
              <a:t>Exploratory Data Analysis (EDA)</a:t>
            </a:r>
            <a:r>
              <a:rPr lang="en-GB" sz="1600" dirty="0">
                <a:latin typeface="Lucida Sans" panose="020B0602030504020204" pitchFamily="34" charset="0"/>
                <a:ea typeface="Yu Gothic UI Semibold" panose="020B0700000000000000" pitchFamily="34" charset="-128"/>
              </a:rPr>
              <a:t> is a crucial step in the data analysis process. It involves examining and understanding the characteristics of a dataset to uncover patterns, identify relationships, and gather insights that can inform subsequent analyses. EDA is often performed using statistical graphics, summary statistics, and other techniques. </a:t>
            </a:r>
            <a:endParaRPr sz="1600" dirty="0">
              <a:latin typeface="Lucida Sans" panose="020B0602030504020204" pitchFamily="34" charset="0"/>
              <a:ea typeface="Yu Gothic UI Semibold" panose="020B0700000000000000" pitchFamily="34" charset="-128"/>
              <a:cs typeface="Calibri"/>
              <a:sym typeface="Calibri"/>
            </a:endParaRPr>
          </a:p>
        </p:txBody>
      </p:sp>
      <p:sp>
        <p:nvSpPr>
          <p:cNvPr id="269" name="Google Shape;269;p25"/>
          <p:cNvSpPr txBox="1"/>
          <p:nvPr/>
        </p:nvSpPr>
        <p:spPr>
          <a:xfrm>
            <a:off x="1107975" y="3278083"/>
            <a:ext cx="4575649"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dirty="0">
                <a:latin typeface="Lucida Sans" panose="020B0602030504020204" pitchFamily="34" charset="0"/>
                <a:ea typeface="Calibri"/>
                <a:cs typeface="Calibri"/>
                <a:sym typeface="Calibri"/>
              </a:rPr>
              <a:t>EDA steps occurred in our dataset are:</a:t>
            </a:r>
            <a:endParaRPr sz="1600" b="1" dirty="0">
              <a:latin typeface="Lucida Sans" panose="020B0602030504020204" pitchFamily="34" charset="0"/>
              <a:ea typeface="Calibri"/>
              <a:cs typeface="Calibri"/>
              <a:sym typeface="Calibri"/>
            </a:endParaRPr>
          </a:p>
        </p:txBody>
      </p:sp>
      <p:sp>
        <p:nvSpPr>
          <p:cNvPr id="270" name="Google Shape;270;p25"/>
          <p:cNvSpPr txBox="1"/>
          <p:nvPr/>
        </p:nvSpPr>
        <p:spPr>
          <a:xfrm>
            <a:off x="1528011" y="3953005"/>
            <a:ext cx="4415589" cy="1692741"/>
          </a:xfrm>
          <a:prstGeom prst="rect">
            <a:avLst/>
          </a:prstGeom>
          <a:noFill/>
          <a:ln>
            <a:noFill/>
          </a:ln>
        </p:spPr>
        <p:txBody>
          <a:bodyPr spcFirstLastPara="1" wrap="square" lIns="91425" tIns="91425" rIns="91425" bIns="91425" anchor="t" anchorCtr="0">
            <a:spAutoFit/>
          </a:bodyPr>
          <a:lstStyle/>
          <a:p>
            <a:pPr marL="342900" lvl="0" indent="-342900" algn="l" rtl="0">
              <a:spcBef>
                <a:spcPts val="0"/>
              </a:spcBef>
              <a:spcAft>
                <a:spcPts val="0"/>
              </a:spcAft>
              <a:buFont typeface="+mj-lt"/>
              <a:buAutoNum type="arabicPeriod"/>
            </a:pPr>
            <a:r>
              <a:rPr lang="en-GB" dirty="0">
                <a:latin typeface="Lucida Sans" panose="020B0602030504020204" pitchFamily="34" charset="0"/>
                <a:ea typeface="Calibri"/>
                <a:cs typeface="Calibri"/>
                <a:sym typeface="Calibri"/>
              </a:rPr>
              <a:t>INTIAL EXPLORATION</a:t>
            </a:r>
          </a:p>
          <a:p>
            <a:pPr marL="342900" lvl="0" indent="-342900" algn="l" rtl="0">
              <a:spcBef>
                <a:spcPts val="0"/>
              </a:spcBef>
              <a:spcAft>
                <a:spcPts val="0"/>
              </a:spcAft>
              <a:buFont typeface="+mj-lt"/>
              <a:buAutoNum type="arabicPeriod"/>
            </a:pPr>
            <a:r>
              <a:rPr lang="en-GB" dirty="0">
                <a:latin typeface="Lucida Sans" panose="020B0602030504020204" pitchFamily="34" charset="0"/>
                <a:ea typeface="Calibri"/>
                <a:cs typeface="Calibri"/>
                <a:sym typeface="Calibri"/>
              </a:rPr>
              <a:t>UNIVARIATE ANALYSIS</a:t>
            </a:r>
          </a:p>
          <a:p>
            <a:pPr marL="342900" lvl="0" indent="-342900" algn="l" rtl="0">
              <a:spcBef>
                <a:spcPts val="0"/>
              </a:spcBef>
              <a:spcAft>
                <a:spcPts val="0"/>
              </a:spcAft>
              <a:buFont typeface="+mj-lt"/>
              <a:buAutoNum type="arabicPeriod"/>
            </a:pPr>
            <a:r>
              <a:rPr lang="en-GB" dirty="0">
                <a:latin typeface="Lucida Sans" panose="020B0602030504020204" pitchFamily="34" charset="0"/>
                <a:ea typeface="Calibri"/>
                <a:cs typeface="Calibri"/>
                <a:sym typeface="Calibri"/>
              </a:rPr>
              <a:t>BIVARIATE ANALYSIS</a:t>
            </a:r>
          </a:p>
          <a:p>
            <a:pPr marL="342900" lvl="0" indent="-342900" algn="l" rtl="0">
              <a:spcBef>
                <a:spcPts val="0"/>
              </a:spcBef>
              <a:spcAft>
                <a:spcPts val="0"/>
              </a:spcAft>
              <a:buFont typeface="+mj-lt"/>
              <a:buAutoNum type="arabicPeriod"/>
            </a:pPr>
            <a:r>
              <a:rPr lang="en-GB" dirty="0">
                <a:latin typeface="Lucida Sans" panose="020B0602030504020204" pitchFamily="34" charset="0"/>
                <a:ea typeface="Calibri"/>
                <a:cs typeface="Calibri"/>
                <a:sym typeface="Calibri"/>
              </a:rPr>
              <a:t>MULTIVARIATE ANALYSIS</a:t>
            </a:r>
          </a:p>
          <a:p>
            <a:pPr marL="342900" lvl="0" indent="-342900" algn="l" rtl="0">
              <a:spcBef>
                <a:spcPts val="0"/>
              </a:spcBef>
              <a:spcAft>
                <a:spcPts val="0"/>
              </a:spcAft>
              <a:buFont typeface="+mj-lt"/>
              <a:buAutoNum type="arabicPeriod"/>
            </a:pPr>
            <a:r>
              <a:rPr lang="en-GB" dirty="0">
                <a:latin typeface="Lucida Sans" panose="020B0602030504020204" pitchFamily="34" charset="0"/>
                <a:ea typeface="Calibri"/>
                <a:cs typeface="Calibri"/>
                <a:sym typeface="Calibri"/>
              </a:rPr>
              <a:t>OUTLIER DETECTION </a:t>
            </a:r>
          </a:p>
          <a:p>
            <a:pPr marL="342900" lvl="0" indent="-342900" algn="l" rtl="0">
              <a:spcBef>
                <a:spcPts val="0"/>
              </a:spcBef>
              <a:spcAft>
                <a:spcPts val="0"/>
              </a:spcAft>
              <a:buFont typeface="+mj-lt"/>
              <a:buAutoNum type="arabicPeriod"/>
            </a:pPr>
            <a:r>
              <a:rPr lang="en-GB" dirty="0">
                <a:latin typeface="Lucida Sans" panose="020B0602030504020204" pitchFamily="34" charset="0"/>
                <a:ea typeface="Calibri"/>
                <a:cs typeface="Calibri"/>
                <a:sym typeface="Calibri"/>
              </a:rPr>
              <a:t>MISSING VALUES</a:t>
            </a:r>
          </a:p>
          <a:p>
            <a:pPr marL="342900" lvl="0" indent="-342900" algn="l" rtl="0">
              <a:spcBef>
                <a:spcPts val="0"/>
              </a:spcBef>
              <a:spcAft>
                <a:spcPts val="0"/>
              </a:spcAft>
              <a:buFont typeface="+mj-lt"/>
              <a:buAutoNum type="arabicPeriod"/>
            </a:pPr>
            <a:r>
              <a:rPr lang="en-GB" dirty="0">
                <a:latin typeface="Lucida Sans" panose="020B0602030504020204" pitchFamily="34" charset="0"/>
                <a:ea typeface="Calibri"/>
                <a:cs typeface="Calibri"/>
                <a:sym typeface="Calibri"/>
              </a:rPr>
              <a:t>IDENTIFY AND REMOVE DUPLICATES</a:t>
            </a:r>
            <a:endParaRPr dirty="0">
              <a:latin typeface="Lucida Sans" panose="020B0602030504020204" pitchFamily="34" charset="0"/>
              <a:ea typeface="Calibri"/>
              <a:cs typeface="Calibri"/>
              <a:sym typeface="Calibri"/>
            </a:endParaRPr>
          </a:p>
        </p:txBody>
      </p:sp>
      <p:pic>
        <p:nvPicPr>
          <p:cNvPr id="3" name="Picture 2">
            <a:extLst>
              <a:ext uri="{FF2B5EF4-FFF2-40B4-BE49-F238E27FC236}">
                <a16:creationId xmlns:a16="http://schemas.microsoft.com/office/drawing/2014/main" id="{512A762B-49C3-4F64-BEB2-7E7F725AF8ED}"/>
              </a:ext>
            </a:extLst>
          </p:cNvPr>
          <p:cNvPicPr>
            <a:picLocks noChangeAspect="1"/>
          </p:cNvPicPr>
          <p:nvPr/>
        </p:nvPicPr>
        <p:blipFill>
          <a:blip r:embed="rId5"/>
          <a:stretch>
            <a:fillRect/>
          </a:stretch>
        </p:blipFill>
        <p:spPr>
          <a:xfrm>
            <a:off x="7162133" y="3126432"/>
            <a:ext cx="3911339" cy="216289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par>
                                <p:cTn id="11" presetID="32" presetClass="emph" presetSubtype="0" fill="hold" grpId="0" nodeType="withEffect">
                                  <p:stCondLst>
                                    <p:cond delay="0"/>
                                  </p:stCondLst>
                                  <p:childTnLst>
                                    <p:animRot by="120000">
                                      <p:cBhvr>
                                        <p:cTn id="12" dur="100" fill="hold">
                                          <p:stCondLst>
                                            <p:cond delay="0"/>
                                          </p:stCondLst>
                                        </p:cTn>
                                        <p:tgtEl>
                                          <p:spTgt spid="263"/>
                                        </p:tgtEl>
                                        <p:attrNameLst>
                                          <p:attrName>r</p:attrName>
                                        </p:attrNameLst>
                                      </p:cBhvr>
                                    </p:animRot>
                                    <p:animRot by="-240000">
                                      <p:cBhvr>
                                        <p:cTn id="13" dur="200" fill="hold">
                                          <p:stCondLst>
                                            <p:cond delay="200"/>
                                          </p:stCondLst>
                                        </p:cTn>
                                        <p:tgtEl>
                                          <p:spTgt spid="263"/>
                                        </p:tgtEl>
                                        <p:attrNameLst>
                                          <p:attrName>r</p:attrName>
                                        </p:attrNameLst>
                                      </p:cBhvr>
                                    </p:animRot>
                                    <p:animRot by="240000">
                                      <p:cBhvr>
                                        <p:cTn id="14" dur="200" fill="hold">
                                          <p:stCondLst>
                                            <p:cond delay="400"/>
                                          </p:stCondLst>
                                        </p:cTn>
                                        <p:tgtEl>
                                          <p:spTgt spid="263"/>
                                        </p:tgtEl>
                                        <p:attrNameLst>
                                          <p:attrName>r</p:attrName>
                                        </p:attrNameLst>
                                      </p:cBhvr>
                                    </p:animRot>
                                    <p:animRot by="-240000">
                                      <p:cBhvr>
                                        <p:cTn id="15" dur="200" fill="hold">
                                          <p:stCondLst>
                                            <p:cond delay="600"/>
                                          </p:stCondLst>
                                        </p:cTn>
                                        <p:tgtEl>
                                          <p:spTgt spid="263"/>
                                        </p:tgtEl>
                                        <p:attrNameLst>
                                          <p:attrName>r</p:attrName>
                                        </p:attrNameLst>
                                      </p:cBhvr>
                                    </p:animRot>
                                    <p:animRot by="120000">
                                      <p:cBhvr>
                                        <p:cTn id="16" dur="200" fill="hold">
                                          <p:stCondLst>
                                            <p:cond delay="800"/>
                                          </p:stCondLst>
                                        </p:cTn>
                                        <p:tgtEl>
                                          <p:spTgt spid="263"/>
                                        </p:tgtEl>
                                        <p:attrNameLst>
                                          <p:attrName>r</p:attrName>
                                        </p:attrNameLst>
                                      </p:cBhvr>
                                    </p:animRot>
                                  </p:childTnLst>
                                </p:cTn>
                              </p:par>
                              <p:par>
                                <p:cTn id="17" presetID="32" presetClass="emph" presetSubtype="0" fill="hold" grpId="0" nodeType="withEffect">
                                  <p:stCondLst>
                                    <p:cond delay="0"/>
                                  </p:stCondLst>
                                  <p:childTnLst>
                                    <p:animRot by="120000">
                                      <p:cBhvr>
                                        <p:cTn id="18" dur="100" fill="hold">
                                          <p:stCondLst>
                                            <p:cond delay="0"/>
                                          </p:stCondLst>
                                        </p:cTn>
                                        <p:tgtEl>
                                          <p:spTgt spid="264"/>
                                        </p:tgtEl>
                                        <p:attrNameLst>
                                          <p:attrName>r</p:attrName>
                                        </p:attrNameLst>
                                      </p:cBhvr>
                                    </p:animRot>
                                    <p:animRot by="-240000">
                                      <p:cBhvr>
                                        <p:cTn id="19" dur="200" fill="hold">
                                          <p:stCondLst>
                                            <p:cond delay="200"/>
                                          </p:stCondLst>
                                        </p:cTn>
                                        <p:tgtEl>
                                          <p:spTgt spid="264"/>
                                        </p:tgtEl>
                                        <p:attrNameLst>
                                          <p:attrName>r</p:attrName>
                                        </p:attrNameLst>
                                      </p:cBhvr>
                                    </p:animRot>
                                    <p:animRot by="240000">
                                      <p:cBhvr>
                                        <p:cTn id="20" dur="200" fill="hold">
                                          <p:stCondLst>
                                            <p:cond delay="400"/>
                                          </p:stCondLst>
                                        </p:cTn>
                                        <p:tgtEl>
                                          <p:spTgt spid="264"/>
                                        </p:tgtEl>
                                        <p:attrNameLst>
                                          <p:attrName>r</p:attrName>
                                        </p:attrNameLst>
                                      </p:cBhvr>
                                    </p:animRot>
                                    <p:animRot by="-240000">
                                      <p:cBhvr>
                                        <p:cTn id="21" dur="200" fill="hold">
                                          <p:stCondLst>
                                            <p:cond delay="600"/>
                                          </p:stCondLst>
                                        </p:cTn>
                                        <p:tgtEl>
                                          <p:spTgt spid="264"/>
                                        </p:tgtEl>
                                        <p:attrNameLst>
                                          <p:attrName>r</p:attrName>
                                        </p:attrNameLst>
                                      </p:cBhvr>
                                    </p:animRot>
                                    <p:animRot by="120000">
                                      <p:cBhvr>
                                        <p:cTn id="22" dur="200" fill="hold">
                                          <p:stCondLst>
                                            <p:cond delay="800"/>
                                          </p:stCondLst>
                                        </p:cTn>
                                        <p:tgtEl>
                                          <p:spTgt spid="264"/>
                                        </p:tgtEl>
                                        <p:attrNameLst>
                                          <p:attrName>r</p:attrName>
                                        </p:attrNameLst>
                                      </p:cBhvr>
                                    </p:animRot>
                                  </p:childTnLst>
                                </p:cTn>
                              </p:par>
                              <p:par>
                                <p:cTn id="23" presetID="32" presetClass="emph" presetSubtype="0" fill="hold" nodeType="withEffect">
                                  <p:stCondLst>
                                    <p:cond delay="0"/>
                                  </p:stCondLst>
                                  <p:childTnLst>
                                    <p:animRot by="120000">
                                      <p:cBhvr>
                                        <p:cTn id="24" dur="100" fill="hold">
                                          <p:stCondLst>
                                            <p:cond delay="0"/>
                                          </p:stCondLst>
                                        </p:cTn>
                                        <p:tgtEl>
                                          <p:spTgt spid="265"/>
                                        </p:tgtEl>
                                        <p:attrNameLst>
                                          <p:attrName>r</p:attrName>
                                        </p:attrNameLst>
                                      </p:cBhvr>
                                    </p:animRot>
                                    <p:animRot by="-240000">
                                      <p:cBhvr>
                                        <p:cTn id="25" dur="200" fill="hold">
                                          <p:stCondLst>
                                            <p:cond delay="200"/>
                                          </p:stCondLst>
                                        </p:cTn>
                                        <p:tgtEl>
                                          <p:spTgt spid="265"/>
                                        </p:tgtEl>
                                        <p:attrNameLst>
                                          <p:attrName>r</p:attrName>
                                        </p:attrNameLst>
                                      </p:cBhvr>
                                    </p:animRot>
                                    <p:animRot by="240000">
                                      <p:cBhvr>
                                        <p:cTn id="26" dur="200" fill="hold">
                                          <p:stCondLst>
                                            <p:cond delay="400"/>
                                          </p:stCondLst>
                                        </p:cTn>
                                        <p:tgtEl>
                                          <p:spTgt spid="265"/>
                                        </p:tgtEl>
                                        <p:attrNameLst>
                                          <p:attrName>r</p:attrName>
                                        </p:attrNameLst>
                                      </p:cBhvr>
                                    </p:animRot>
                                    <p:animRot by="-240000">
                                      <p:cBhvr>
                                        <p:cTn id="27" dur="200" fill="hold">
                                          <p:stCondLst>
                                            <p:cond delay="600"/>
                                          </p:stCondLst>
                                        </p:cTn>
                                        <p:tgtEl>
                                          <p:spTgt spid="265"/>
                                        </p:tgtEl>
                                        <p:attrNameLst>
                                          <p:attrName>r</p:attrName>
                                        </p:attrNameLst>
                                      </p:cBhvr>
                                    </p:animRot>
                                    <p:animRot by="120000">
                                      <p:cBhvr>
                                        <p:cTn id="28" dur="200" fill="hold">
                                          <p:stCondLst>
                                            <p:cond delay="800"/>
                                          </p:stCondLst>
                                        </p:cTn>
                                        <p:tgtEl>
                                          <p:spTgt spid="265"/>
                                        </p:tgtEl>
                                        <p:attrNameLst>
                                          <p:attrName>r</p:attrName>
                                        </p:attrNameLst>
                                      </p:cBhvr>
                                    </p:animRot>
                                  </p:childTnLst>
                                </p:cTn>
                              </p:par>
                              <p:par>
                                <p:cTn id="29" presetID="32" presetClass="emph" presetSubtype="0" fill="hold" grpId="0" nodeType="withEffect">
                                  <p:stCondLst>
                                    <p:cond delay="0"/>
                                  </p:stCondLst>
                                  <p:childTnLst>
                                    <p:animRot by="120000">
                                      <p:cBhvr>
                                        <p:cTn id="30" dur="100" fill="hold">
                                          <p:stCondLst>
                                            <p:cond delay="0"/>
                                          </p:stCondLst>
                                        </p:cTn>
                                        <p:tgtEl>
                                          <p:spTgt spid="266"/>
                                        </p:tgtEl>
                                        <p:attrNameLst>
                                          <p:attrName>r</p:attrName>
                                        </p:attrNameLst>
                                      </p:cBhvr>
                                    </p:animRot>
                                    <p:animRot by="-240000">
                                      <p:cBhvr>
                                        <p:cTn id="31" dur="200" fill="hold">
                                          <p:stCondLst>
                                            <p:cond delay="200"/>
                                          </p:stCondLst>
                                        </p:cTn>
                                        <p:tgtEl>
                                          <p:spTgt spid="266"/>
                                        </p:tgtEl>
                                        <p:attrNameLst>
                                          <p:attrName>r</p:attrName>
                                        </p:attrNameLst>
                                      </p:cBhvr>
                                    </p:animRot>
                                    <p:animRot by="240000">
                                      <p:cBhvr>
                                        <p:cTn id="32" dur="200" fill="hold">
                                          <p:stCondLst>
                                            <p:cond delay="400"/>
                                          </p:stCondLst>
                                        </p:cTn>
                                        <p:tgtEl>
                                          <p:spTgt spid="266"/>
                                        </p:tgtEl>
                                        <p:attrNameLst>
                                          <p:attrName>r</p:attrName>
                                        </p:attrNameLst>
                                      </p:cBhvr>
                                    </p:animRot>
                                    <p:animRot by="-240000">
                                      <p:cBhvr>
                                        <p:cTn id="33" dur="200" fill="hold">
                                          <p:stCondLst>
                                            <p:cond delay="600"/>
                                          </p:stCondLst>
                                        </p:cTn>
                                        <p:tgtEl>
                                          <p:spTgt spid="266"/>
                                        </p:tgtEl>
                                        <p:attrNameLst>
                                          <p:attrName>r</p:attrName>
                                        </p:attrNameLst>
                                      </p:cBhvr>
                                    </p:animRot>
                                    <p:animRot by="120000">
                                      <p:cBhvr>
                                        <p:cTn id="34" dur="200" fill="hold">
                                          <p:stCondLst>
                                            <p:cond delay="800"/>
                                          </p:stCondLst>
                                        </p:cTn>
                                        <p:tgtEl>
                                          <p:spTgt spid="266"/>
                                        </p:tgtEl>
                                        <p:attrNameLst>
                                          <p:attrName>r</p:attrName>
                                        </p:attrNameLst>
                                      </p:cBhvr>
                                    </p:animRot>
                                  </p:childTnLst>
                                </p:cTn>
                              </p:par>
                              <p:par>
                                <p:cTn id="35" presetID="32" presetClass="emph" presetSubtype="0" fill="hold" grpId="0" nodeType="withEffect">
                                  <p:stCondLst>
                                    <p:cond delay="0"/>
                                  </p:stCondLst>
                                  <p:childTnLst>
                                    <p:animRot by="120000">
                                      <p:cBhvr>
                                        <p:cTn id="36" dur="100" fill="hold">
                                          <p:stCondLst>
                                            <p:cond delay="0"/>
                                          </p:stCondLst>
                                        </p:cTn>
                                        <p:tgtEl>
                                          <p:spTgt spid="269"/>
                                        </p:tgtEl>
                                        <p:attrNameLst>
                                          <p:attrName>r</p:attrName>
                                        </p:attrNameLst>
                                      </p:cBhvr>
                                    </p:animRot>
                                    <p:animRot by="-240000">
                                      <p:cBhvr>
                                        <p:cTn id="37" dur="200" fill="hold">
                                          <p:stCondLst>
                                            <p:cond delay="200"/>
                                          </p:stCondLst>
                                        </p:cTn>
                                        <p:tgtEl>
                                          <p:spTgt spid="269"/>
                                        </p:tgtEl>
                                        <p:attrNameLst>
                                          <p:attrName>r</p:attrName>
                                        </p:attrNameLst>
                                      </p:cBhvr>
                                    </p:animRot>
                                    <p:animRot by="240000">
                                      <p:cBhvr>
                                        <p:cTn id="38" dur="200" fill="hold">
                                          <p:stCondLst>
                                            <p:cond delay="400"/>
                                          </p:stCondLst>
                                        </p:cTn>
                                        <p:tgtEl>
                                          <p:spTgt spid="269"/>
                                        </p:tgtEl>
                                        <p:attrNameLst>
                                          <p:attrName>r</p:attrName>
                                        </p:attrNameLst>
                                      </p:cBhvr>
                                    </p:animRot>
                                    <p:animRot by="-240000">
                                      <p:cBhvr>
                                        <p:cTn id="39" dur="200" fill="hold">
                                          <p:stCondLst>
                                            <p:cond delay="600"/>
                                          </p:stCondLst>
                                        </p:cTn>
                                        <p:tgtEl>
                                          <p:spTgt spid="269"/>
                                        </p:tgtEl>
                                        <p:attrNameLst>
                                          <p:attrName>r</p:attrName>
                                        </p:attrNameLst>
                                      </p:cBhvr>
                                    </p:animRot>
                                    <p:animRot by="120000">
                                      <p:cBhvr>
                                        <p:cTn id="40" dur="200" fill="hold">
                                          <p:stCondLst>
                                            <p:cond delay="800"/>
                                          </p:stCondLst>
                                        </p:cTn>
                                        <p:tgtEl>
                                          <p:spTgt spid="269"/>
                                        </p:tgtEl>
                                        <p:attrNameLst>
                                          <p:attrName>r</p:attrName>
                                        </p:attrNameLst>
                                      </p:cBhvr>
                                    </p:animRot>
                                  </p:childTnLst>
                                </p:cTn>
                              </p:par>
                              <p:par>
                                <p:cTn id="41" presetID="32" presetClass="emph" presetSubtype="0" fill="hold" grpId="0" nodeType="withEffect">
                                  <p:stCondLst>
                                    <p:cond delay="0"/>
                                  </p:stCondLst>
                                  <p:childTnLst>
                                    <p:animRot by="120000">
                                      <p:cBhvr>
                                        <p:cTn id="42" dur="100" fill="hold">
                                          <p:stCondLst>
                                            <p:cond delay="0"/>
                                          </p:stCondLst>
                                        </p:cTn>
                                        <p:tgtEl>
                                          <p:spTgt spid="270"/>
                                        </p:tgtEl>
                                        <p:attrNameLst>
                                          <p:attrName>r</p:attrName>
                                        </p:attrNameLst>
                                      </p:cBhvr>
                                    </p:animRot>
                                    <p:animRot by="-240000">
                                      <p:cBhvr>
                                        <p:cTn id="43" dur="200" fill="hold">
                                          <p:stCondLst>
                                            <p:cond delay="200"/>
                                          </p:stCondLst>
                                        </p:cTn>
                                        <p:tgtEl>
                                          <p:spTgt spid="270"/>
                                        </p:tgtEl>
                                        <p:attrNameLst>
                                          <p:attrName>r</p:attrName>
                                        </p:attrNameLst>
                                      </p:cBhvr>
                                    </p:animRot>
                                    <p:animRot by="240000">
                                      <p:cBhvr>
                                        <p:cTn id="44" dur="200" fill="hold">
                                          <p:stCondLst>
                                            <p:cond delay="400"/>
                                          </p:stCondLst>
                                        </p:cTn>
                                        <p:tgtEl>
                                          <p:spTgt spid="270"/>
                                        </p:tgtEl>
                                        <p:attrNameLst>
                                          <p:attrName>r</p:attrName>
                                        </p:attrNameLst>
                                      </p:cBhvr>
                                    </p:animRot>
                                    <p:animRot by="-240000">
                                      <p:cBhvr>
                                        <p:cTn id="45" dur="200" fill="hold">
                                          <p:stCondLst>
                                            <p:cond delay="600"/>
                                          </p:stCondLst>
                                        </p:cTn>
                                        <p:tgtEl>
                                          <p:spTgt spid="270"/>
                                        </p:tgtEl>
                                        <p:attrNameLst>
                                          <p:attrName>r</p:attrName>
                                        </p:attrNameLst>
                                      </p:cBhvr>
                                    </p:animRot>
                                    <p:animRot by="120000">
                                      <p:cBhvr>
                                        <p:cTn id="46" dur="200" fill="hold">
                                          <p:stCondLst>
                                            <p:cond delay="800"/>
                                          </p:stCondLst>
                                        </p:cTn>
                                        <p:tgtEl>
                                          <p:spTgt spid="270"/>
                                        </p:tgtEl>
                                        <p:attrNameLst>
                                          <p:attrName>r</p:attrName>
                                        </p:attrNameLst>
                                      </p:cBhvr>
                                    </p:animRot>
                                  </p:childTnLst>
                                </p:cTn>
                              </p:par>
                              <p:par>
                                <p:cTn id="47" presetID="32" presetClass="emph" presetSubtype="0" fill="hold" nodeType="withEffect">
                                  <p:stCondLst>
                                    <p:cond delay="0"/>
                                  </p:stCondLst>
                                  <p:childTnLst>
                                    <p:animRot by="120000">
                                      <p:cBhvr>
                                        <p:cTn id="48" dur="100" fill="hold">
                                          <p:stCondLst>
                                            <p:cond delay="0"/>
                                          </p:stCondLst>
                                        </p:cTn>
                                        <p:tgtEl>
                                          <p:spTgt spid="3"/>
                                        </p:tgtEl>
                                        <p:attrNameLst>
                                          <p:attrName>r</p:attrName>
                                        </p:attrNameLst>
                                      </p:cBhvr>
                                    </p:animRot>
                                    <p:animRot by="-240000">
                                      <p:cBhvr>
                                        <p:cTn id="49" dur="200" fill="hold">
                                          <p:stCondLst>
                                            <p:cond delay="200"/>
                                          </p:stCondLst>
                                        </p:cTn>
                                        <p:tgtEl>
                                          <p:spTgt spid="3"/>
                                        </p:tgtEl>
                                        <p:attrNameLst>
                                          <p:attrName>r</p:attrName>
                                        </p:attrNameLst>
                                      </p:cBhvr>
                                    </p:animRot>
                                    <p:animRot by="240000">
                                      <p:cBhvr>
                                        <p:cTn id="50" dur="200" fill="hold">
                                          <p:stCondLst>
                                            <p:cond delay="400"/>
                                          </p:stCondLst>
                                        </p:cTn>
                                        <p:tgtEl>
                                          <p:spTgt spid="3"/>
                                        </p:tgtEl>
                                        <p:attrNameLst>
                                          <p:attrName>r</p:attrName>
                                        </p:attrNameLst>
                                      </p:cBhvr>
                                    </p:animRot>
                                    <p:animRot by="-240000">
                                      <p:cBhvr>
                                        <p:cTn id="51" dur="200" fill="hold">
                                          <p:stCondLst>
                                            <p:cond delay="600"/>
                                          </p:stCondLst>
                                        </p:cTn>
                                        <p:tgtEl>
                                          <p:spTgt spid="3"/>
                                        </p:tgtEl>
                                        <p:attrNameLst>
                                          <p:attrName>r</p:attrName>
                                        </p:attrNameLst>
                                      </p:cBhvr>
                                    </p:animRot>
                                    <p:animRot by="120000">
                                      <p:cBhvr>
                                        <p:cTn id="52"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63" grpId="0"/>
      <p:bldP spid="264" grpId="0"/>
      <p:bldP spid="266" grpId="0"/>
      <p:bldP spid="269" grpId="0"/>
      <p:bldP spid="27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262"/>
        <p:cNvGrpSpPr/>
        <p:nvPr/>
      </p:nvGrpSpPr>
      <p:grpSpPr>
        <a:xfrm>
          <a:off x="0" y="0"/>
          <a:ext cx="0" cy="0"/>
          <a:chOff x="0" y="0"/>
          <a:chExt cx="0" cy="0"/>
        </a:xfrm>
      </p:grpSpPr>
      <p:sp>
        <p:nvSpPr>
          <p:cNvPr id="6" name="Thought Bubble: Cloud 5">
            <a:extLst>
              <a:ext uri="{FF2B5EF4-FFF2-40B4-BE49-F238E27FC236}">
                <a16:creationId xmlns:a16="http://schemas.microsoft.com/office/drawing/2014/main" id="{0D7A3CA7-8046-4D34-98E2-CB8458B5EA14}"/>
              </a:ext>
            </a:extLst>
          </p:cNvPr>
          <p:cNvSpPr/>
          <p:nvPr/>
        </p:nvSpPr>
        <p:spPr>
          <a:xfrm>
            <a:off x="4651663" y="2570780"/>
            <a:ext cx="2199840" cy="1407459"/>
          </a:xfrm>
          <a:prstGeom prst="cloud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63" name="Google Shape;263;p25"/>
          <p:cNvSpPr txBox="1">
            <a:spLocks noGrp="1"/>
          </p:cNvSpPr>
          <p:nvPr>
            <p:ph type="title"/>
          </p:nvPr>
        </p:nvSpPr>
        <p:spPr>
          <a:xfrm>
            <a:off x="36351" y="39154"/>
            <a:ext cx="12119297"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4400" b="1" dirty="0">
                <a:latin typeface="Lucida Sans" panose="020B0602030504020204" pitchFamily="34" charset="0"/>
                <a:ea typeface="Times New Roman"/>
                <a:cs typeface="Times New Roman" panose="02020603050405020304" pitchFamily="18" charset="0"/>
                <a:sym typeface="Times New Roman"/>
              </a:rPr>
              <a:t>EXPLORATORY DATA ANALYSIS [EDA]</a:t>
            </a:r>
            <a:endParaRPr sz="4400" dirty="0">
              <a:latin typeface="Lucida Sans" panose="020B0602030504020204" pitchFamily="34" charset="0"/>
              <a:ea typeface="Times New Roman"/>
              <a:cs typeface="Times New Roman" panose="02020603050405020304" pitchFamily="18" charset="0"/>
              <a:sym typeface="Times New Roman"/>
            </a:endParaRPr>
          </a:p>
        </p:txBody>
      </p:sp>
      <p:sp>
        <p:nvSpPr>
          <p:cNvPr id="264" name="Google Shape;264;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Lucida Sans" panose="020B0602030504020204" pitchFamily="34" charset="0"/>
              </a:rPr>
              <a:t>14</a:t>
            </a:fld>
            <a:endParaRPr>
              <a:latin typeface="Lucida Sans" panose="020B0602030504020204" pitchFamily="34" charset="0"/>
            </a:endParaRPr>
          </a:p>
        </p:txBody>
      </p:sp>
      <p:sp>
        <p:nvSpPr>
          <p:cNvPr id="4" name="TextBox 3">
            <a:extLst>
              <a:ext uri="{FF2B5EF4-FFF2-40B4-BE49-F238E27FC236}">
                <a16:creationId xmlns:a16="http://schemas.microsoft.com/office/drawing/2014/main" id="{98CA00FB-179F-433F-8DDC-2C10912502D0}"/>
              </a:ext>
            </a:extLst>
          </p:cNvPr>
          <p:cNvSpPr txBox="1"/>
          <p:nvPr/>
        </p:nvSpPr>
        <p:spPr>
          <a:xfrm>
            <a:off x="5031668" y="2763418"/>
            <a:ext cx="1864658" cy="892552"/>
          </a:xfrm>
          <a:prstGeom prst="rect">
            <a:avLst/>
          </a:prstGeom>
          <a:noFill/>
        </p:spPr>
        <p:txBody>
          <a:bodyPr wrap="square" rtlCol="0">
            <a:spAutoFit/>
          </a:bodyPr>
          <a:lstStyle/>
          <a:p>
            <a:r>
              <a:rPr lang="en-GB" sz="2600" b="1" dirty="0" err="1">
                <a:latin typeface="Lucida Handwriting" panose="03010101010101010101" pitchFamily="66" charset="0"/>
              </a:rPr>
              <a:t>Sql</a:t>
            </a:r>
            <a:r>
              <a:rPr lang="en-GB" sz="2600" b="1" dirty="0">
                <a:latin typeface="Lucida Handwriting" panose="03010101010101010101" pitchFamily="66" charset="0"/>
              </a:rPr>
              <a:t> coding</a:t>
            </a:r>
            <a:endParaRPr lang="en-IN" sz="2600" b="1" dirty="0">
              <a:latin typeface="Lucida Handwriting" panose="03010101010101010101" pitchFamily="66" charset="0"/>
            </a:endParaRPr>
          </a:p>
        </p:txBody>
      </p:sp>
      <p:pic>
        <p:nvPicPr>
          <p:cNvPr id="3" name="Picture 2">
            <a:extLst>
              <a:ext uri="{FF2B5EF4-FFF2-40B4-BE49-F238E27FC236}">
                <a16:creationId xmlns:a16="http://schemas.microsoft.com/office/drawing/2014/main" id="{4DE37FB0-848A-4EB4-AB0F-D3EB326E07B1}"/>
              </a:ext>
            </a:extLst>
          </p:cNvPr>
          <p:cNvPicPr>
            <a:picLocks noChangeAspect="1"/>
          </p:cNvPicPr>
          <p:nvPr/>
        </p:nvPicPr>
        <p:blipFill>
          <a:blip r:embed="rId4"/>
          <a:stretch>
            <a:fillRect/>
          </a:stretch>
        </p:blipFill>
        <p:spPr>
          <a:xfrm>
            <a:off x="172875" y="961940"/>
            <a:ext cx="4380041" cy="5414101"/>
          </a:xfrm>
          <a:prstGeom prst="rect">
            <a:avLst/>
          </a:prstGeom>
          <a:effectLst>
            <a:glow rad="139700">
              <a:schemeClr val="accent1">
                <a:satMod val="175000"/>
                <a:alpha val="40000"/>
              </a:schemeClr>
            </a:glow>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12D45809-14AF-4CBB-98BA-E85C63F1DDD3}"/>
              </a:ext>
            </a:extLst>
          </p:cNvPr>
          <p:cNvPicPr>
            <a:picLocks noChangeAspect="1"/>
          </p:cNvPicPr>
          <p:nvPr/>
        </p:nvPicPr>
        <p:blipFill>
          <a:blip r:embed="rId5"/>
          <a:stretch>
            <a:fillRect/>
          </a:stretch>
        </p:blipFill>
        <p:spPr>
          <a:xfrm>
            <a:off x="6950250" y="961940"/>
            <a:ext cx="4981080" cy="5388060"/>
          </a:xfrm>
          <a:prstGeom prst="rect">
            <a:avLst/>
          </a:prstGeom>
          <a:effectLst>
            <a:glow rad="101600">
              <a:schemeClr val="accent6">
                <a:satMod val="175000"/>
                <a:alpha val="40000"/>
              </a:schemeClr>
            </a:glow>
            <a:outerShdw blurRad="63500" sx="102000" sy="102000" algn="ctr" rotWithShape="0">
              <a:prstClr val="black">
                <a:alpha val="40000"/>
              </a:prstClr>
            </a:outerShdw>
          </a:effectLst>
        </p:spPr>
      </p:pic>
    </p:spTree>
    <p:extLst>
      <p:ext uri="{BB962C8B-B14F-4D97-AF65-F5344CB8AC3E}">
        <p14:creationId xmlns:p14="http://schemas.microsoft.com/office/powerpoint/2010/main" val="152291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6"/>
                                        </p:tgtEl>
                                        <p:attrNameLst>
                                          <p:attrName>style.color</p:attrName>
                                        </p:attrNameLst>
                                      </p:cBhvr>
                                      <p:by>
                                        <p:hsl h="0" s="-70588" l="0"/>
                                      </p:by>
                                    </p:animClr>
                                    <p:animClr clrSpc="hsl" dir="cw">
                                      <p:cBhvr>
                                        <p:cTn id="7" dur="500" fill="hold"/>
                                        <p:tgtEl>
                                          <p:spTgt spid="6"/>
                                        </p:tgtEl>
                                        <p:attrNameLst>
                                          <p:attrName>fillcolor</p:attrName>
                                        </p:attrNameLst>
                                      </p:cBhvr>
                                      <p:by>
                                        <p:hsl h="0" s="-70588" l="0"/>
                                      </p:by>
                                    </p:animClr>
                                    <p:animClr clrSpc="hsl" dir="cw">
                                      <p:cBhvr>
                                        <p:cTn id="8" dur="500" fill="hold"/>
                                        <p:tgtEl>
                                          <p:spTgt spid="6"/>
                                        </p:tgtEl>
                                        <p:attrNameLst>
                                          <p:attrName>stroke.color</p:attrName>
                                        </p:attrNameLst>
                                      </p:cBhvr>
                                      <p:by>
                                        <p:hsl h="0" s="-70588" l="0"/>
                                      </p:by>
                                    </p:animClr>
                                    <p:set>
                                      <p:cBhvr>
                                        <p:cTn id="9" dur="500" fill="hold"/>
                                        <p:tgtEl>
                                          <p:spTgt spid="6"/>
                                        </p:tgtEl>
                                        <p:attrNameLst>
                                          <p:attrName>fill.type</p:attrName>
                                        </p:attrNameLst>
                                      </p:cBhvr>
                                      <p:to>
                                        <p:strVal val="solid"/>
                                      </p:to>
                                    </p:set>
                                  </p:childTnLst>
                                </p:cTn>
                              </p:par>
                              <p:par>
                                <p:cTn id="10" presetID="25" presetClass="emph" presetSubtype="0" fill="hold" grpId="0" nodeType="withEffect">
                                  <p:stCondLst>
                                    <p:cond delay="0"/>
                                  </p:stCondLst>
                                  <p:childTnLst>
                                    <p:animClr clrSpc="hsl" dir="cw">
                                      <p:cBhvr override="childStyle">
                                        <p:cTn id="11" dur="500" fill="hold"/>
                                        <p:tgtEl>
                                          <p:spTgt spid="263"/>
                                        </p:tgtEl>
                                        <p:attrNameLst>
                                          <p:attrName>style.color</p:attrName>
                                        </p:attrNameLst>
                                      </p:cBhvr>
                                      <p:by>
                                        <p:hsl h="0" s="-70588" l="0"/>
                                      </p:by>
                                    </p:animClr>
                                    <p:animClr clrSpc="hsl" dir="cw">
                                      <p:cBhvr>
                                        <p:cTn id="12" dur="500" fill="hold"/>
                                        <p:tgtEl>
                                          <p:spTgt spid="263"/>
                                        </p:tgtEl>
                                        <p:attrNameLst>
                                          <p:attrName>fillcolor</p:attrName>
                                        </p:attrNameLst>
                                      </p:cBhvr>
                                      <p:by>
                                        <p:hsl h="0" s="-70588" l="0"/>
                                      </p:by>
                                    </p:animClr>
                                    <p:animClr clrSpc="hsl" dir="cw">
                                      <p:cBhvr>
                                        <p:cTn id="13" dur="500" fill="hold"/>
                                        <p:tgtEl>
                                          <p:spTgt spid="263"/>
                                        </p:tgtEl>
                                        <p:attrNameLst>
                                          <p:attrName>stroke.color</p:attrName>
                                        </p:attrNameLst>
                                      </p:cBhvr>
                                      <p:by>
                                        <p:hsl h="0" s="-70588" l="0"/>
                                      </p:by>
                                    </p:animClr>
                                    <p:set>
                                      <p:cBhvr>
                                        <p:cTn id="14" dur="500" fill="hold"/>
                                        <p:tgtEl>
                                          <p:spTgt spid="263"/>
                                        </p:tgtEl>
                                        <p:attrNameLst>
                                          <p:attrName>fill.type</p:attrName>
                                        </p:attrNameLst>
                                      </p:cBhvr>
                                      <p:to>
                                        <p:strVal val="solid"/>
                                      </p:to>
                                    </p:set>
                                  </p:childTnLst>
                                </p:cTn>
                              </p:par>
                              <p:par>
                                <p:cTn id="15" presetID="25" presetClass="emph" presetSubtype="0" fill="hold" grpId="0" nodeType="withEffect">
                                  <p:stCondLst>
                                    <p:cond delay="0"/>
                                  </p:stCondLst>
                                  <p:childTnLst>
                                    <p:animClr clrSpc="hsl" dir="cw">
                                      <p:cBhvr override="childStyle">
                                        <p:cTn id="16" dur="500" fill="hold"/>
                                        <p:tgtEl>
                                          <p:spTgt spid="264"/>
                                        </p:tgtEl>
                                        <p:attrNameLst>
                                          <p:attrName>style.color</p:attrName>
                                        </p:attrNameLst>
                                      </p:cBhvr>
                                      <p:by>
                                        <p:hsl h="0" s="-70588" l="0"/>
                                      </p:by>
                                    </p:animClr>
                                    <p:animClr clrSpc="hsl" dir="cw">
                                      <p:cBhvr>
                                        <p:cTn id="17" dur="500" fill="hold"/>
                                        <p:tgtEl>
                                          <p:spTgt spid="264"/>
                                        </p:tgtEl>
                                        <p:attrNameLst>
                                          <p:attrName>fillcolor</p:attrName>
                                        </p:attrNameLst>
                                      </p:cBhvr>
                                      <p:by>
                                        <p:hsl h="0" s="-70588" l="0"/>
                                      </p:by>
                                    </p:animClr>
                                    <p:animClr clrSpc="hsl" dir="cw">
                                      <p:cBhvr>
                                        <p:cTn id="18" dur="500" fill="hold"/>
                                        <p:tgtEl>
                                          <p:spTgt spid="264"/>
                                        </p:tgtEl>
                                        <p:attrNameLst>
                                          <p:attrName>stroke.color</p:attrName>
                                        </p:attrNameLst>
                                      </p:cBhvr>
                                      <p:by>
                                        <p:hsl h="0" s="-70588" l="0"/>
                                      </p:by>
                                    </p:animClr>
                                    <p:set>
                                      <p:cBhvr>
                                        <p:cTn id="19" dur="500" fill="hold"/>
                                        <p:tgtEl>
                                          <p:spTgt spid="264"/>
                                        </p:tgtEl>
                                        <p:attrNameLst>
                                          <p:attrName>fill.type</p:attrName>
                                        </p:attrNameLst>
                                      </p:cBhvr>
                                      <p:to>
                                        <p:strVal val="solid"/>
                                      </p:to>
                                    </p:set>
                                  </p:childTnLst>
                                </p:cTn>
                              </p:par>
                              <p:par>
                                <p:cTn id="20" presetID="25" presetClass="emph" presetSubtype="0" fill="hold" grpId="0" nodeType="withEffect">
                                  <p:stCondLst>
                                    <p:cond delay="0"/>
                                  </p:stCondLst>
                                  <p:childTnLst>
                                    <p:animClr clrSpc="hsl" dir="cw">
                                      <p:cBhvr override="childStyle">
                                        <p:cTn id="21" dur="500" fill="hold"/>
                                        <p:tgtEl>
                                          <p:spTgt spid="4"/>
                                        </p:tgtEl>
                                        <p:attrNameLst>
                                          <p:attrName>style.color</p:attrName>
                                        </p:attrNameLst>
                                      </p:cBhvr>
                                      <p:by>
                                        <p:hsl h="0" s="-70588" l="0"/>
                                      </p:by>
                                    </p:animClr>
                                    <p:animClr clrSpc="hsl" dir="cw">
                                      <p:cBhvr>
                                        <p:cTn id="22" dur="500" fill="hold"/>
                                        <p:tgtEl>
                                          <p:spTgt spid="4"/>
                                        </p:tgtEl>
                                        <p:attrNameLst>
                                          <p:attrName>fillcolor</p:attrName>
                                        </p:attrNameLst>
                                      </p:cBhvr>
                                      <p:by>
                                        <p:hsl h="0" s="-70588" l="0"/>
                                      </p:by>
                                    </p:animClr>
                                    <p:animClr clrSpc="hsl" dir="cw">
                                      <p:cBhvr>
                                        <p:cTn id="23" dur="500" fill="hold"/>
                                        <p:tgtEl>
                                          <p:spTgt spid="4"/>
                                        </p:tgtEl>
                                        <p:attrNameLst>
                                          <p:attrName>stroke.color</p:attrName>
                                        </p:attrNameLst>
                                      </p:cBhvr>
                                      <p:by>
                                        <p:hsl h="0" s="-70588" l="0"/>
                                      </p:by>
                                    </p:animClr>
                                    <p:set>
                                      <p:cBhvr>
                                        <p:cTn id="24" dur="500" fill="hold"/>
                                        <p:tgtEl>
                                          <p:spTgt spid="4"/>
                                        </p:tgtEl>
                                        <p:attrNameLst>
                                          <p:attrName>fill.type</p:attrName>
                                        </p:attrNameLst>
                                      </p:cBhvr>
                                      <p:to>
                                        <p:strVal val="solid"/>
                                      </p:to>
                                    </p:set>
                                  </p:childTnLst>
                                </p:cTn>
                              </p:par>
                              <p:par>
                                <p:cTn id="25" presetID="25" presetClass="emph" presetSubtype="0" fill="hold" nodeType="withEffect">
                                  <p:stCondLst>
                                    <p:cond delay="0"/>
                                  </p:stCondLst>
                                  <p:childTnLst>
                                    <p:animClr clrSpc="hsl" dir="cw">
                                      <p:cBhvr override="childStyle">
                                        <p:cTn id="26" dur="500" fill="hold"/>
                                        <p:tgtEl>
                                          <p:spTgt spid="3"/>
                                        </p:tgtEl>
                                        <p:attrNameLst>
                                          <p:attrName>style.color</p:attrName>
                                        </p:attrNameLst>
                                      </p:cBhvr>
                                      <p:by>
                                        <p:hsl h="0" s="-70588" l="0"/>
                                      </p:by>
                                    </p:animClr>
                                    <p:animClr clrSpc="hsl" dir="cw">
                                      <p:cBhvr>
                                        <p:cTn id="27" dur="500" fill="hold"/>
                                        <p:tgtEl>
                                          <p:spTgt spid="3"/>
                                        </p:tgtEl>
                                        <p:attrNameLst>
                                          <p:attrName>fillcolor</p:attrName>
                                        </p:attrNameLst>
                                      </p:cBhvr>
                                      <p:by>
                                        <p:hsl h="0" s="-70588" l="0"/>
                                      </p:by>
                                    </p:animClr>
                                    <p:animClr clrSpc="hsl" dir="cw">
                                      <p:cBhvr>
                                        <p:cTn id="28" dur="500" fill="hold"/>
                                        <p:tgtEl>
                                          <p:spTgt spid="3"/>
                                        </p:tgtEl>
                                        <p:attrNameLst>
                                          <p:attrName>stroke.color</p:attrName>
                                        </p:attrNameLst>
                                      </p:cBhvr>
                                      <p:by>
                                        <p:hsl h="0" s="-70588" l="0"/>
                                      </p:by>
                                    </p:animClr>
                                    <p:set>
                                      <p:cBhvr>
                                        <p:cTn id="29" dur="500" fill="hold"/>
                                        <p:tgtEl>
                                          <p:spTgt spid="3"/>
                                        </p:tgtEl>
                                        <p:attrNameLst>
                                          <p:attrName>fill.type</p:attrName>
                                        </p:attrNameLst>
                                      </p:cBhvr>
                                      <p:to>
                                        <p:strVal val="solid"/>
                                      </p:to>
                                    </p:set>
                                  </p:childTnLst>
                                </p:cTn>
                              </p:par>
                              <p:par>
                                <p:cTn id="30" presetID="25" presetClass="emph" presetSubtype="0" fill="hold" nodeType="withEffect">
                                  <p:stCondLst>
                                    <p:cond delay="0"/>
                                  </p:stCondLst>
                                  <p:childTnLst>
                                    <p:animClr clrSpc="hsl" dir="cw">
                                      <p:cBhvr override="childStyle">
                                        <p:cTn id="31" dur="500" fill="hold"/>
                                        <p:tgtEl>
                                          <p:spTgt spid="5"/>
                                        </p:tgtEl>
                                        <p:attrNameLst>
                                          <p:attrName>style.color</p:attrName>
                                        </p:attrNameLst>
                                      </p:cBhvr>
                                      <p:by>
                                        <p:hsl h="0" s="-70588" l="0"/>
                                      </p:by>
                                    </p:animClr>
                                    <p:animClr clrSpc="hsl" dir="cw">
                                      <p:cBhvr>
                                        <p:cTn id="32" dur="500" fill="hold"/>
                                        <p:tgtEl>
                                          <p:spTgt spid="5"/>
                                        </p:tgtEl>
                                        <p:attrNameLst>
                                          <p:attrName>fillcolor</p:attrName>
                                        </p:attrNameLst>
                                      </p:cBhvr>
                                      <p:by>
                                        <p:hsl h="0" s="-70588" l="0"/>
                                      </p:by>
                                    </p:animClr>
                                    <p:animClr clrSpc="hsl" dir="cw">
                                      <p:cBhvr>
                                        <p:cTn id="33" dur="500" fill="hold"/>
                                        <p:tgtEl>
                                          <p:spTgt spid="5"/>
                                        </p:tgtEl>
                                        <p:attrNameLst>
                                          <p:attrName>stroke.color</p:attrName>
                                        </p:attrNameLst>
                                      </p:cBhvr>
                                      <p:by>
                                        <p:hsl h="0" s="-70588" l="0"/>
                                      </p:by>
                                    </p:animClr>
                                    <p:set>
                                      <p:cBhvr>
                                        <p:cTn id="34" dur="500" fill="hold"/>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3" grpId="0"/>
      <p:bldP spid="264"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262"/>
        <p:cNvGrpSpPr/>
        <p:nvPr/>
      </p:nvGrpSpPr>
      <p:grpSpPr>
        <a:xfrm>
          <a:off x="0" y="0"/>
          <a:ext cx="0" cy="0"/>
          <a:chOff x="0" y="0"/>
          <a:chExt cx="0" cy="0"/>
        </a:xfrm>
      </p:grpSpPr>
      <p:sp>
        <p:nvSpPr>
          <p:cNvPr id="263" name="Google Shape;263;p25"/>
          <p:cNvSpPr txBox="1">
            <a:spLocks noGrp="1"/>
          </p:cNvSpPr>
          <p:nvPr>
            <p:ph type="title"/>
          </p:nvPr>
        </p:nvSpPr>
        <p:spPr>
          <a:xfrm>
            <a:off x="36351" y="39154"/>
            <a:ext cx="12119297"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4400" b="1" dirty="0">
                <a:latin typeface="Lucida Sans" panose="020B0602030504020204" pitchFamily="34" charset="0"/>
                <a:ea typeface="Times New Roman"/>
                <a:cs typeface="Times New Roman" panose="02020603050405020304" pitchFamily="18" charset="0"/>
                <a:sym typeface="Times New Roman"/>
              </a:rPr>
              <a:t>EXPLORATORY DATA ANALYSIS [EDA]</a:t>
            </a:r>
            <a:endParaRPr sz="4400" dirty="0">
              <a:latin typeface="Lucida Sans" panose="020B0602030504020204" pitchFamily="34" charset="0"/>
              <a:ea typeface="Times New Roman"/>
              <a:cs typeface="Times New Roman" panose="02020603050405020304" pitchFamily="18" charset="0"/>
              <a:sym typeface="Times New Roman"/>
            </a:endParaRPr>
          </a:p>
        </p:txBody>
      </p:sp>
      <p:sp>
        <p:nvSpPr>
          <p:cNvPr id="264" name="Google Shape;264;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Lucida Sans" panose="020B0602030504020204" pitchFamily="34" charset="0"/>
              </a:rPr>
              <a:t>15</a:t>
            </a:fld>
            <a:endParaRPr>
              <a:latin typeface="Lucida Sans" panose="020B0602030504020204" pitchFamily="34" charset="0"/>
            </a:endParaRPr>
          </a:p>
        </p:txBody>
      </p:sp>
      <p:pic>
        <p:nvPicPr>
          <p:cNvPr id="2" name="Picture 1">
            <a:extLst>
              <a:ext uri="{FF2B5EF4-FFF2-40B4-BE49-F238E27FC236}">
                <a16:creationId xmlns:a16="http://schemas.microsoft.com/office/drawing/2014/main" id="{2094C6EC-F254-4BFD-8BEF-65F4D684FC1A}"/>
              </a:ext>
            </a:extLst>
          </p:cNvPr>
          <p:cNvPicPr>
            <a:picLocks noChangeAspect="1"/>
          </p:cNvPicPr>
          <p:nvPr/>
        </p:nvPicPr>
        <p:blipFill>
          <a:blip r:embed="rId4"/>
          <a:stretch>
            <a:fillRect/>
          </a:stretch>
        </p:blipFill>
        <p:spPr>
          <a:xfrm>
            <a:off x="6983227" y="1128073"/>
            <a:ext cx="4975690" cy="5391193"/>
          </a:xfrm>
          <a:prstGeom prst="rect">
            <a:avLst/>
          </a:prstGeom>
          <a:effectLst>
            <a:glow rad="139700">
              <a:schemeClr val="accent2">
                <a:satMod val="175000"/>
                <a:alpha val="40000"/>
              </a:schemeClr>
            </a:glow>
          </a:effectLst>
        </p:spPr>
      </p:pic>
      <p:sp>
        <p:nvSpPr>
          <p:cNvPr id="7" name="Thought Bubble: Cloud 6">
            <a:extLst>
              <a:ext uri="{FF2B5EF4-FFF2-40B4-BE49-F238E27FC236}">
                <a16:creationId xmlns:a16="http://schemas.microsoft.com/office/drawing/2014/main" id="{22D5FC7E-171E-4AC5-AC52-7D837FBBC984}"/>
              </a:ext>
            </a:extLst>
          </p:cNvPr>
          <p:cNvSpPr/>
          <p:nvPr/>
        </p:nvSpPr>
        <p:spPr>
          <a:xfrm>
            <a:off x="4651663" y="2570780"/>
            <a:ext cx="2199840" cy="1407459"/>
          </a:xfrm>
          <a:prstGeom prst="cloud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8EC111C2-55BE-4EA6-B34E-082B6E479372}"/>
              </a:ext>
            </a:extLst>
          </p:cNvPr>
          <p:cNvSpPr txBox="1"/>
          <p:nvPr/>
        </p:nvSpPr>
        <p:spPr>
          <a:xfrm>
            <a:off x="5031668" y="2763418"/>
            <a:ext cx="1864658" cy="892552"/>
          </a:xfrm>
          <a:prstGeom prst="rect">
            <a:avLst/>
          </a:prstGeom>
          <a:noFill/>
        </p:spPr>
        <p:txBody>
          <a:bodyPr wrap="square" rtlCol="0">
            <a:spAutoFit/>
          </a:bodyPr>
          <a:lstStyle/>
          <a:p>
            <a:r>
              <a:rPr lang="en-GB" sz="2600" b="1" dirty="0" err="1">
                <a:latin typeface="Lucida Handwriting" panose="03010101010101010101" pitchFamily="66" charset="0"/>
              </a:rPr>
              <a:t>Sql</a:t>
            </a:r>
            <a:r>
              <a:rPr lang="en-GB" sz="2600" b="1" dirty="0">
                <a:latin typeface="Lucida Handwriting" panose="03010101010101010101" pitchFamily="66" charset="0"/>
              </a:rPr>
              <a:t> coding</a:t>
            </a:r>
            <a:endParaRPr lang="en-IN" sz="2600" b="1" dirty="0">
              <a:latin typeface="Lucida Handwriting" panose="03010101010101010101" pitchFamily="66" charset="0"/>
            </a:endParaRPr>
          </a:p>
        </p:txBody>
      </p:sp>
      <p:pic>
        <p:nvPicPr>
          <p:cNvPr id="3" name="Picture 2">
            <a:extLst>
              <a:ext uri="{FF2B5EF4-FFF2-40B4-BE49-F238E27FC236}">
                <a16:creationId xmlns:a16="http://schemas.microsoft.com/office/drawing/2014/main" id="{1E962563-6324-4D49-9AEB-CC1BBBDDFA3D}"/>
              </a:ext>
            </a:extLst>
          </p:cNvPr>
          <p:cNvPicPr>
            <a:picLocks noChangeAspect="1"/>
          </p:cNvPicPr>
          <p:nvPr/>
        </p:nvPicPr>
        <p:blipFill>
          <a:blip r:embed="rId5"/>
          <a:stretch>
            <a:fillRect/>
          </a:stretch>
        </p:blipFill>
        <p:spPr>
          <a:xfrm>
            <a:off x="73502" y="1014429"/>
            <a:ext cx="4446437" cy="5618479"/>
          </a:xfrm>
          <a:prstGeom prst="rect">
            <a:avLst/>
          </a:prstGeom>
          <a:effectLst>
            <a:glow rad="139700">
              <a:schemeClr val="accent3">
                <a:satMod val="175000"/>
                <a:alpha val="40000"/>
              </a:schemeClr>
            </a:glow>
            <a:outerShdw blurRad="63500" sx="102000" sy="102000" algn="ctr" rotWithShape="0">
              <a:prstClr val="black">
                <a:alpha val="40000"/>
              </a:prstClr>
            </a:outerShdw>
          </a:effectLst>
        </p:spPr>
      </p:pic>
    </p:spTree>
    <p:extLst>
      <p:ext uri="{BB962C8B-B14F-4D97-AF65-F5344CB8AC3E}">
        <p14:creationId xmlns:p14="http://schemas.microsoft.com/office/powerpoint/2010/main" val="156926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63"/>
                                        </p:tgtEl>
                                      </p:cBhvr>
                                    </p:animEffect>
                                    <p:set>
                                      <p:cBhvr>
                                        <p:cTn id="7" dur="1" fill="hold">
                                          <p:stCondLst>
                                            <p:cond delay="499"/>
                                          </p:stCondLst>
                                        </p:cTn>
                                        <p:tgtEl>
                                          <p:spTgt spid="26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64"/>
                                        </p:tgtEl>
                                      </p:cBhvr>
                                    </p:animEffect>
                                    <p:set>
                                      <p:cBhvr>
                                        <p:cTn id="10" dur="1" fill="hold">
                                          <p:stCondLst>
                                            <p:cond delay="499"/>
                                          </p:stCondLst>
                                        </p:cTn>
                                        <p:tgtEl>
                                          <p:spTgt spid="26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p:bldP spid="264" grpId="0"/>
      <p:bldP spid="7" grpId="0" animBg="1"/>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262"/>
        <p:cNvGrpSpPr/>
        <p:nvPr/>
      </p:nvGrpSpPr>
      <p:grpSpPr>
        <a:xfrm>
          <a:off x="0" y="0"/>
          <a:ext cx="0" cy="0"/>
          <a:chOff x="0" y="0"/>
          <a:chExt cx="0" cy="0"/>
        </a:xfrm>
      </p:grpSpPr>
      <p:sp>
        <p:nvSpPr>
          <p:cNvPr id="263" name="Google Shape;263;p25"/>
          <p:cNvSpPr txBox="1">
            <a:spLocks noGrp="1"/>
          </p:cNvSpPr>
          <p:nvPr>
            <p:ph type="title"/>
          </p:nvPr>
        </p:nvSpPr>
        <p:spPr>
          <a:xfrm>
            <a:off x="287364" y="111388"/>
            <a:ext cx="3944472"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GB" sz="4400" b="1" dirty="0">
                <a:latin typeface="Lucida Sans" panose="020B0602030504020204" pitchFamily="34" charset="0"/>
                <a:ea typeface="Times New Roman"/>
                <a:cs typeface="Times New Roman" panose="02020603050405020304" pitchFamily="18" charset="0"/>
                <a:sym typeface="Times New Roman"/>
              </a:rPr>
              <a:t>BEFORE EDA</a:t>
            </a:r>
            <a:endParaRPr sz="4400" b="1" dirty="0">
              <a:latin typeface="Lucida Sans" panose="020B0602030504020204" pitchFamily="34" charset="0"/>
              <a:ea typeface="Times New Roman"/>
              <a:cs typeface="Times New Roman" panose="02020603050405020304" pitchFamily="18" charset="0"/>
              <a:sym typeface="Times New Roman"/>
            </a:endParaRPr>
          </a:p>
        </p:txBody>
      </p:sp>
      <p:sp>
        <p:nvSpPr>
          <p:cNvPr id="264" name="Google Shape;264;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Lucida Sans" panose="020B0602030504020204" pitchFamily="34" charset="0"/>
              </a:rPr>
              <a:t>16</a:t>
            </a:fld>
            <a:endParaRPr>
              <a:latin typeface="Lucida Sans" panose="020B0602030504020204" pitchFamily="34" charset="0"/>
            </a:endParaRPr>
          </a:p>
        </p:txBody>
      </p:sp>
      <p:pic>
        <p:nvPicPr>
          <p:cNvPr id="265" name="Google Shape;265;p25"/>
          <p:cNvPicPr preferRelativeResize="0"/>
          <p:nvPr/>
        </p:nvPicPr>
        <p:blipFill rotWithShape="1">
          <a:blip r:embed="rId4">
            <a:alphaModFix/>
          </a:blip>
          <a:srcRect/>
          <a:stretch/>
        </p:blipFill>
        <p:spPr>
          <a:xfrm>
            <a:off x="9580951" y="6040102"/>
            <a:ext cx="2592012" cy="805375"/>
          </a:xfrm>
          <a:prstGeom prst="rect">
            <a:avLst/>
          </a:prstGeom>
          <a:noFill/>
          <a:ln>
            <a:noFill/>
          </a:ln>
        </p:spPr>
      </p:pic>
      <p:graphicFrame>
        <p:nvGraphicFramePr>
          <p:cNvPr id="5" name="Table 5">
            <a:extLst>
              <a:ext uri="{FF2B5EF4-FFF2-40B4-BE49-F238E27FC236}">
                <a16:creationId xmlns:a16="http://schemas.microsoft.com/office/drawing/2014/main" id="{BECAF49E-1582-4B83-A521-7C2F8CDF0946}"/>
              </a:ext>
            </a:extLst>
          </p:cNvPr>
          <p:cNvGraphicFramePr>
            <a:graphicFrameLocks noGrp="1"/>
          </p:cNvGraphicFramePr>
          <p:nvPr>
            <p:extLst>
              <p:ext uri="{D42A27DB-BD31-4B8C-83A1-F6EECF244321}">
                <p14:modId xmlns:p14="http://schemas.microsoft.com/office/powerpoint/2010/main" val="664313024"/>
              </p:ext>
            </p:extLst>
          </p:nvPr>
        </p:nvGraphicFramePr>
        <p:xfrm>
          <a:off x="434108" y="1678938"/>
          <a:ext cx="5495367" cy="4669865"/>
        </p:xfrm>
        <a:graphic>
          <a:graphicData uri="http://schemas.openxmlformats.org/drawingml/2006/table">
            <a:tbl>
              <a:tblPr firstRow="1" bandRow="1"/>
              <a:tblGrid>
                <a:gridCol w="2728537">
                  <a:extLst>
                    <a:ext uri="{9D8B030D-6E8A-4147-A177-3AD203B41FA5}">
                      <a16:colId xmlns:a16="http://schemas.microsoft.com/office/drawing/2014/main" val="351204523"/>
                    </a:ext>
                  </a:extLst>
                </a:gridCol>
                <a:gridCol w="2766830">
                  <a:extLst>
                    <a:ext uri="{9D8B030D-6E8A-4147-A177-3AD203B41FA5}">
                      <a16:colId xmlns:a16="http://schemas.microsoft.com/office/drawing/2014/main" val="387751317"/>
                    </a:ext>
                  </a:extLst>
                </a:gridCol>
              </a:tblGrid>
              <a:tr h="483128">
                <a:tc>
                  <a:txBody>
                    <a:bodyPr/>
                    <a:lstStyle/>
                    <a:p>
                      <a:r>
                        <a:rPr lang="en-GB" b="1" dirty="0"/>
                        <a:t>CATEGORY</a:t>
                      </a:r>
                      <a:endParaRPr lang="en-IN" b="1" dirty="0"/>
                    </a:p>
                  </a:txBody>
                  <a:tcPr/>
                </a:tc>
                <a:tc>
                  <a:txBody>
                    <a:bodyPr/>
                    <a:lstStyle/>
                    <a:p>
                      <a:r>
                        <a:rPr lang="en-GB" b="1" dirty="0"/>
                        <a:t>VALUES</a:t>
                      </a:r>
                      <a:endParaRPr lang="en-IN" b="1" dirty="0"/>
                    </a:p>
                  </a:txBody>
                  <a:tcPr/>
                </a:tc>
                <a:extLst>
                  <a:ext uri="{0D108BD9-81ED-4DB2-BD59-A6C34878D82A}">
                    <a16:rowId xmlns:a16="http://schemas.microsoft.com/office/drawing/2014/main" val="4124862605"/>
                  </a:ext>
                </a:extLst>
              </a:tr>
              <a:tr h="465193">
                <a:tc>
                  <a:txBody>
                    <a:bodyPr/>
                    <a:lstStyle/>
                    <a:p>
                      <a:r>
                        <a:rPr lang="en-GB" dirty="0"/>
                        <a:t>COLUMNS</a:t>
                      </a:r>
                      <a:endParaRPr lang="en-IN" dirty="0"/>
                    </a:p>
                  </a:txBody>
                  <a:tcPr/>
                </a:tc>
                <a:tc>
                  <a:txBody>
                    <a:bodyPr/>
                    <a:lstStyle/>
                    <a:p>
                      <a:r>
                        <a:rPr lang="en-GB" dirty="0"/>
                        <a:t>9</a:t>
                      </a:r>
                      <a:endParaRPr lang="en-IN" dirty="0"/>
                    </a:p>
                  </a:txBody>
                  <a:tcPr/>
                </a:tc>
                <a:extLst>
                  <a:ext uri="{0D108BD9-81ED-4DB2-BD59-A6C34878D82A}">
                    <a16:rowId xmlns:a16="http://schemas.microsoft.com/office/drawing/2014/main" val="1337495959"/>
                  </a:ext>
                </a:extLst>
              </a:tr>
              <a:tr h="465193">
                <a:tc>
                  <a:txBody>
                    <a:bodyPr/>
                    <a:lstStyle/>
                    <a:p>
                      <a:r>
                        <a:rPr lang="en-GB" dirty="0"/>
                        <a:t>ROWS</a:t>
                      </a:r>
                      <a:endParaRPr lang="en-IN" dirty="0"/>
                    </a:p>
                  </a:txBody>
                  <a:tcPr/>
                </a:tc>
                <a:tc>
                  <a:txBody>
                    <a:bodyPr/>
                    <a:lstStyle/>
                    <a:p>
                      <a:r>
                        <a:rPr lang="en-GB" dirty="0"/>
                        <a:t>80962</a:t>
                      </a:r>
                      <a:endParaRPr lang="en-IN" dirty="0"/>
                    </a:p>
                  </a:txBody>
                  <a:tcPr/>
                </a:tc>
                <a:extLst>
                  <a:ext uri="{0D108BD9-81ED-4DB2-BD59-A6C34878D82A}">
                    <a16:rowId xmlns:a16="http://schemas.microsoft.com/office/drawing/2014/main" val="1208688592"/>
                  </a:ext>
                </a:extLst>
              </a:tr>
              <a:tr h="465193">
                <a:tc>
                  <a:txBody>
                    <a:bodyPr/>
                    <a:lstStyle/>
                    <a:p>
                      <a:r>
                        <a:rPr lang="en-GB" dirty="0"/>
                        <a:t>DATE</a:t>
                      </a:r>
                      <a:endParaRPr lang="en-IN" dirty="0"/>
                    </a:p>
                  </a:txBody>
                  <a:tcPr/>
                </a:tc>
                <a:tc>
                  <a:txBody>
                    <a:bodyPr/>
                    <a:lstStyle/>
                    <a:p>
                      <a:r>
                        <a:rPr lang="en-GB" dirty="0"/>
                        <a:t>1608</a:t>
                      </a:r>
                      <a:endParaRPr lang="en-IN" dirty="0"/>
                    </a:p>
                  </a:txBody>
                  <a:tcPr/>
                </a:tc>
                <a:extLst>
                  <a:ext uri="{0D108BD9-81ED-4DB2-BD59-A6C34878D82A}">
                    <a16:rowId xmlns:a16="http://schemas.microsoft.com/office/drawing/2014/main" val="1711255087"/>
                  </a:ext>
                </a:extLst>
              </a:tr>
              <a:tr h="465193">
                <a:tc>
                  <a:txBody>
                    <a:bodyPr/>
                    <a:lstStyle/>
                    <a:p>
                      <a:r>
                        <a:rPr lang="en-GB" dirty="0"/>
                        <a:t>CUSTNAME</a:t>
                      </a:r>
                      <a:endParaRPr lang="en-IN" dirty="0"/>
                    </a:p>
                  </a:txBody>
                  <a:tcPr/>
                </a:tc>
                <a:tc>
                  <a:txBody>
                    <a:bodyPr/>
                    <a:lstStyle/>
                    <a:p>
                      <a:r>
                        <a:rPr lang="en-GB" dirty="0"/>
                        <a:t>4183</a:t>
                      </a:r>
                      <a:endParaRPr lang="en-IN" dirty="0"/>
                    </a:p>
                  </a:txBody>
                  <a:tcPr/>
                </a:tc>
                <a:extLst>
                  <a:ext uri="{0D108BD9-81ED-4DB2-BD59-A6C34878D82A}">
                    <a16:rowId xmlns:a16="http://schemas.microsoft.com/office/drawing/2014/main" val="3000054514"/>
                  </a:ext>
                </a:extLst>
              </a:tr>
              <a:tr h="465193">
                <a:tc>
                  <a:txBody>
                    <a:bodyPr/>
                    <a:lstStyle/>
                    <a:p>
                      <a:r>
                        <a:rPr lang="en-GB" dirty="0"/>
                        <a:t>CITY</a:t>
                      </a:r>
                      <a:endParaRPr lang="en-IN" dirty="0"/>
                    </a:p>
                  </a:txBody>
                  <a:tcPr/>
                </a:tc>
                <a:tc>
                  <a:txBody>
                    <a:bodyPr/>
                    <a:lstStyle/>
                    <a:p>
                      <a:r>
                        <a:rPr lang="en-GB" dirty="0"/>
                        <a:t>696</a:t>
                      </a:r>
                      <a:endParaRPr lang="en-IN" dirty="0"/>
                    </a:p>
                  </a:txBody>
                  <a:tcPr/>
                </a:tc>
                <a:extLst>
                  <a:ext uri="{0D108BD9-81ED-4DB2-BD59-A6C34878D82A}">
                    <a16:rowId xmlns:a16="http://schemas.microsoft.com/office/drawing/2014/main" val="1212140196"/>
                  </a:ext>
                </a:extLst>
              </a:tr>
              <a:tr h="465193">
                <a:tc>
                  <a:txBody>
                    <a:bodyPr/>
                    <a:lstStyle/>
                    <a:p>
                      <a:r>
                        <a:rPr lang="en-GB" dirty="0"/>
                        <a:t>REGION</a:t>
                      </a:r>
                      <a:endParaRPr lang="en-IN" dirty="0"/>
                    </a:p>
                  </a:txBody>
                  <a:tcPr/>
                </a:tc>
                <a:tc>
                  <a:txBody>
                    <a:bodyPr/>
                    <a:lstStyle/>
                    <a:p>
                      <a:r>
                        <a:rPr lang="en-GB" dirty="0"/>
                        <a:t>4</a:t>
                      </a:r>
                      <a:endParaRPr lang="en-IN" dirty="0"/>
                    </a:p>
                  </a:txBody>
                  <a:tcPr/>
                </a:tc>
                <a:extLst>
                  <a:ext uri="{0D108BD9-81ED-4DB2-BD59-A6C34878D82A}">
                    <a16:rowId xmlns:a16="http://schemas.microsoft.com/office/drawing/2014/main" val="2732255235"/>
                  </a:ext>
                </a:extLst>
              </a:tr>
              <a:tr h="465193">
                <a:tc>
                  <a:txBody>
                    <a:bodyPr/>
                    <a:lstStyle/>
                    <a:p>
                      <a:r>
                        <a:rPr lang="en-GB" dirty="0"/>
                        <a:t>STATE</a:t>
                      </a:r>
                      <a:endParaRPr lang="en-IN" dirty="0"/>
                    </a:p>
                  </a:txBody>
                  <a:tcPr/>
                </a:tc>
                <a:tc>
                  <a:txBody>
                    <a:bodyPr/>
                    <a:lstStyle/>
                    <a:p>
                      <a:r>
                        <a:rPr lang="en-GB" dirty="0"/>
                        <a:t>33</a:t>
                      </a:r>
                      <a:endParaRPr lang="en-IN" dirty="0"/>
                    </a:p>
                  </a:txBody>
                  <a:tcPr/>
                </a:tc>
                <a:extLst>
                  <a:ext uri="{0D108BD9-81ED-4DB2-BD59-A6C34878D82A}">
                    <a16:rowId xmlns:a16="http://schemas.microsoft.com/office/drawing/2014/main" val="2108938744"/>
                  </a:ext>
                </a:extLst>
              </a:tr>
              <a:tr h="465193">
                <a:tc>
                  <a:txBody>
                    <a:bodyPr/>
                    <a:lstStyle/>
                    <a:p>
                      <a:r>
                        <a:rPr lang="en-GB" dirty="0"/>
                        <a:t>PRODUCT CODE</a:t>
                      </a:r>
                      <a:endParaRPr lang="en-IN" dirty="0"/>
                    </a:p>
                  </a:txBody>
                  <a:tcPr/>
                </a:tc>
                <a:tc>
                  <a:txBody>
                    <a:bodyPr/>
                    <a:lstStyle/>
                    <a:p>
                      <a:r>
                        <a:rPr lang="en-GB" dirty="0"/>
                        <a:t>70</a:t>
                      </a:r>
                      <a:endParaRPr lang="en-IN" dirty="0"/>
                    </a:p>
                  </a:txBody>
                  <a:tcPr/>
                </a:tc>
                <a:extLst>
                  <a:ext uri="{0D108BD9-81ED-4DB2-BD59-A6C34878D82A}">
                    <a16:rowId xmlns:a16="http://schemas.microsoft.com/office/drawing/2014/main" val="824821384"/>
                  </a:ext>
                </a:extLst>
              </a:tr>
              <a:tr h="465193">
                <a:tc>
                  <a:txBody>
                    <a:bodyPr/>
                    <a:lstStyle/>
                    <a:p>
                      <a:r>
                        <a:rPr lang="en-GB" dirty="0"/>
                        <a:t>TRANSACTION TYPE</a:t>
                      </a:r>
                      <a:endParaRPr lang="en-IN" dirty="0"/>
                    </a:p>
                  </a:txBody>
                  <a:tcPr/>
                </a:tc>
                <a:tc>
                  <a:txBody>
                    <a:bodyPr/>
                    <a:lstStyle/>
                    <a:p>
                      <a:r>
                        <a:rPr lang="en-GB" dirty="0"/>
                        <a:t>2</a:t>
                      </a:r>
                      <a:endParaRPr lang="en-IN" dirty="0"/>
                    </a:p>
                  </a:txBody>
                  <a:tcPr/>
                </a:tc>
                <a:extLst>
                  <a:ext uri="{0D108BD9-81ED-4DB2-BD59-A6C34878D82A}">
                    <a16:rowId xmlns:a16="http://schemas.microsoft.com/office/drawing/2014/main" val="3509010403"/>
                  </a:ext>
                </a:extLst>
              </a:tr>
            </a:tbl>
          </a:graphicData>
        </a:graphic>
      </p:graphicFrame>
      <p:sp>
        <p:nvSpPr>
          <p:cNvPr id="10" name="TextBox 9">
            <a:extLst>
              <a:ext uri="{FF2B5EF4-FFF2-40B4-BE49-F238E27FC236}">
                <a16:creationId xmlns:a16="http://schemas.microsoft.com/office/drawing/2014/main" id="{717A0E50-4BF5-48A4-96F6-22A415A67B0D}"/>
              </a:ext>
            </a:extLst>
          </p:cNvPr>
          <p:cNvSpPr txBox="1"/>
          <p:nvPr/>
        </p:nvSpPr>
        <p:spPr>
          <a:xfrm>
            <a:off x="1337453" y="1035695"/>
            <a:ext cx="3944471" cy="461665"/>
          </a:xfrm>
          <a:prstGeom prst="rect">
            <a:avLst/>
          </a:prstGeom>
          <a:noFill/>
        </p:spPr>
        <p:txBody>
          <a:bodyPr wrap="square" rtlCol="0">
            <a:spAutoFit/>
          </a:bodyPr>
          <a:lstStyle/>
          <a:p>
            <a:r>
              <a:rPr lang="en-GB" sz="2400" b="1" dirty="0">
                <a:latin typeface="Lucida Sans" panose="020B0602030504020204" pitchFamily="34" charset="0"/>
              </a:rPr>
              <a:t>STATISTICAL INSIGHTS</a:t>
            </a:r>
            <a:endParaRPr lang="en-IN" sz="2400" b="1" dirty="0">
              <a:latin typeface="Lucida Sans" panose="020B0602030504020204" pitchFamily="34" charset="0"/>
            </a:endParaRPr>
          </a:p>
        </p:txBody>
      </p:sp>
      <p:cxnSp>
        <p:nvCxnSpPr>
          <p:cNvPr id="14" name="Straight Connector 13">
            <a:extLst>
              <a:ext uri="{FF2B5EF4-FFF2-40B4-BE49-F238E27FC236}">
                <a16:creationId xmlns:a16="http://schemas.microsoft.com/office/drawing/2014/main" id="{526D6461-9E2F-455A-96DB-AF701E2A25D8}"/>
              </a:ext>
            </a:extLst>
          </p:cNvPr>
          <p:cNvCxnSpPr/>
          <p:nvPr/>
        </p:nvCxnSpPr>
        <p:spPr>
          <a:xfrm>
            <a:off x="6329082" y="833718"/>
            <a:ext cx="0" cy="5609071"/>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418AE52-5034-4F22-BDB4-90B1E9203180}"/>
              </a:ext>
            </a:extLst>
          </p:cNvPr>
          <p:cNvSpPr txBox="1"/>
          <p:nvPr/>
        </p:nvSpPr>
        <p:spPr>
          <a:xfrm>
            <a:off x="7586914" y="1049015"/>
            <a:ext cx="3290043" cy="461665"/>
          </a:xfrm>
          <a:prstGeom prst="rect">
            <a:avLst/>
          </a:prstGeom>
          <a:noFill/>
        </p:spPr>
        <p:txBody>
          <a:bodyPr wrap="square" rtlCol="0">
            <a:spAutoFit/>
          </a:bodyPr>
          <a:lstStyle/>
          <a:p>
            <a:r>
              <a:rPr lang="en-GB" sz="2400" b="1" dirty="0">
                <a:latin typeface="Lucida Sans" panose="020B0602030504020204" pitchFamily="34" charset="0"/>
              </a:rPr>
              <a:t>BUSINESS INSIGHTS</a:t>
            </a:r>
            <a:endParaRPr lang="en-IN" sz="2400" b="1" dirty="0">
              <a:latin typeface="Lucida Sans" panose="020B0602030504020204" pitchFamily="34" charset="0"/>
            </a:endParaRPr>
          </a:p>
        </p:txBody>
      </p:sp>
      <p:sp>
        <p:nvSpPr>
          <p:cNvPr id="16" name="TextBox 15">
            <a:extLst>
              <a:ext uri="{FF2B5EF4-FFF2-40B4-BE49-F238E27FC236}">
                <a16:creationId xmlns:a16="http://schemas.microsoft.com/office/drawing/2014/main" id="{3B44EB0A-3979-4E26-B64B-215CBC9FAFFF}"/>
              </a:ext>
            </a:extLst>
          </p:cNvPr>
          <p:cNvSpPr txBox="1"/>
          <p:nvPr/>
        </p:nvSpPr>
        <p:spPr>
          <a:xfrm>
            <a:off x="6958776" y="1678938"/>
            <a:ext cx="4545101" cy="4575804"/>
          </a:xfrm>
          <a:prstGeom prst="rect">
            <a:avLst/>
          </a:prstGeom>
          <a:noFill/>
        </p:spPr>
        <p:txBody>
          <a:bodyPr wrap="square" rtlCol="0">
            <a:spAutoFit/>
          </a:bodyPr>
          <a:lstStyle/>
          <a:p>
            <a:pPr marL="285750" lvl="0" indent="-285750">
              <a:lnSpc>
                <a:spcPct val="150000"/>
              </a:lnSpc>
              <a:buFont typeface="Wingdings" panose="05000000000000000000" pitchFamily="2" charset="2"/>
              <a:buChar char="v"/>
            </a:pPr>
            <a:r>
              <a:rPr lang="en-GB" dirty="0">
                <a:latin typeface="Lucida Sans" panose="020B0602030504020204" pitchFamily="34" charset="0"/>
              </a:rPr>
              <a:t>There were multiple duplicate values in the table</a:t>
            </a:r>
          </a:p>
          <a:p>
            <a:pPr marL="285750" lvl="0" indent="-285750">
              <a:lnSpc>
                <a:spcPct val="150000"/>
              </a:lnSpc>
              <a:buFont typeface="Wingdings" panose="05000000000000000000" pitchFamily="2" charset="2"/>
              <a:buChar char="v"/>
            </a:pPr>
            <a:r>
              <a:rPr lang="en-GB" dirty="0">
                <a:latin typeface="Lucida Sans" panose="020B0602030504020204" pitchFamily="34" charset="0"/>
              </a:rPr>
              <a:t>There were a column named as unknown</a:t>
            </a:r>
            <a:endParaRPr lang="en-IN" dirty="0">
              <a:latin typeface="Lucida Sans" panose="020B0602030504020204" pitchFamily="34" charset="0"/>
            </a:endParaRPr>
          </a:p>
          <a:p>
            <a:pPr marL="285750" lvl="0" indent="-285750">
              <a:lnSpc>
                <a:spcPct val="150000"/>
              </a:lnSpc>
              <a:buFont typeface="Wingdings" panose="05000000000000000000" pitchFamily="2" charset="2"/>
              <a:buChar char="v"/>
            </a:pPr>
            <a:r>
              <a:rPr lang="en-GB" dirty="0">
                <a:latin typeface="Lucida Sans" panose="020B0602030504020204" pitchFamily="34" charset="0"/>
              </a:rPr>
              <a:t>So the insight are difficult to find </a:t>
            </a:r>
            <a:endParaRPr lang="en-IN" dirty="0">
              <a:latin typeface="Lucida Sans" panose="020B0602030504020204" pitchFamily="34" charset="0"/>
            </a:endParaRPr>
          </a:p>
          <a:p>
            <a:pPr marL="285750" lvl="0" indent="-285750">
              <a:lnSpc>
                <a:spcPct val="150000"/>
              </a:lnSpc>
              <a:buFont typeface="Wingdings" panose="05000000000000000000" pitchFamily="2" charset="2"/>
              <a:buChar char="v"/>
            </a:pPr>
            <a:r>
              <a:rPr lang="en-GB" dirty="0">
                <a:latin typeface="Lucida Sans" panose="020B0602030504020204" pitchFamily="34" charset="0"/>
              </a:rPr>
              <a:t>There were a repetition of data in the table</a:t>
            </a:r>
            <a:endParaRPr lang="en-IN" dirty="0">
              <a:latin typeface="Lucida Sans" panose="020B0602030504020204" pitchFamily="34" charset="0"/>
            </a:endParaRPr>
          </a:p>
          <a:p>
            <a:pPr marL="285750" lvl="0" indent="-285750">
              <a:lnSpc>
                <a:spcPct val="150000"/>
              </a:lnSpc>
              <a:buFont typeface="Wingdings" panose="05000000000000000000" pitchFamily="2" charset="2"/>
              <a:buChar char="v"/>
            </a:pPr>
            <a:r>
              <a:rPr lang="en-GB" dirty="0">
                <a:latin typeface="Lucida Sans" panose="020B0602030504020204" pitchFamily="34" charset="0"/>
              </a:rPr>
              <a:t>There are various forms of data types </a:t>
            </a:r>
          </a:p>
          <a:p>
            <a:pPr marL="285750" lvl="0" indent="-285750">
              <a:lnSpc>
                <a:spcPct val="150000"/>
              </a:lnSpc>
              <a:buFont typeface="Wingdings" panose="05000000000000000000" pitchFamily="2" charset="2"/>
              <a:buChar char="v"/>
            </a:pPr>
            <a:r>
              <a:rPr lang="en-GB" dirty="0">
                <a:latin typeface="Lucida Sans" panose="020B0602030504020204" pitchFamily="34" charset="0"/>
              </a:rPr>
              <a:t>The </a:t>
            </a:r>
            <a:r>
              <a:rPr lang="en-GB" dirty="0" err="1">
                <a:latin typeface="Lucida Sans" panose="020B0602030504020204" pitchFamily="34" charset="0"/>
              </a:rPr>
              <a:t>custname</a:t>
            </a:r>
            <a:r>
              <a:rPr lang="en-GB" dirty="0">
                <a:latin typeface="Lucida Sans" panose="020B0602030504020204" pitchFamily="34" charset="0"/>
              </a:rPr>
              <a:t> were represented in integer</a:t>
            </a:r>
          </a:p>
          <a:p>
            <a:pPr marL="285750" indent="-285750">
              <a:lnSpc>
                <a:spcPct val="150000"/>
              </a:lnSpc>
              <a:buFont typeface="Wingdings" panose="05000000000000000000" pitchFamily="2" charset="2"/>
              <a:buChar char="v"/>
            </a:pPr>
            <a:r>
              <a:rPr lang="en-GB" dirty="0">
                <a:latin typeface="Lucida Sans" panose="020B0602030504020204" pitchFamily="34" charset="0"/>
              </a:rPr>
              <a:t>The </a:t>
            </a:r>
            <a:r>
              <a:rPr lang="en-GB" dirty="0" err="1">
                <a:latin typeface="Lucida Sans" panose="020B0602030504020204" pitchFamily="34" charset="0"/>
              </a:rPr>
              <a:t>whname</a:t>
            </a:r>
            <a:r>
              <a:rPr lang="en-GB" dirty="0">
                <a:latin typeface="Lucida Sans" panose="020B0602030504020204" pitchFamily="34" charset="0"/>
              </a:rPr>
              <a:t> were represented in integer</a:t>
            </a:r>
          </a:p>
          <a:p>
            <a:pPr marL="285750" indent="-285750">
              <a:lnSpc>
                <a:spcPct val="150000"/>
              </a:lnSpc>
              <a:buFont typeface="Wingdings" panose="05000000000000000000" pitchFamily="2" charset="2"/>
              <a:buChar char="v"/>
            </a:pPr>
            <a:r>
              <a:rPr lang="en-GB" dirty="0">
                <a:latin typeface="Lucida Sans" panose="020B0602030504020204" pitchFamily="34" charset="0"/>
              </a:rPr>
              <a:t>The qty were represented in integer</a:t>
            </a:r>
          </a:p>
          <a:p>
            <a:pPr marL="285750" indent="-285750">
              <a:lnSpc>
                <a:spcPct val="150000"/>
              </a:lnSpc>
              <a:buFont typeface="Wingdings" panose="05000000000000000000" pitchFamily="2" charset="2"/>
              <a:buChar char="v"/>
            </a:pPr>
            <a:r>
              <a:rPr lang="en-IN" dirty="0">
                <a:latin typeface="Lucida Sans" panose="020B0602030504020204" pitchFamily="34" charset="0"/>
              </a:rPr>
              <a:t>There were four regions and two transaction type</a:t>
            </a:r>
          </a:p>
          <a:p>
            <a:pPr marL="285750" lvl="0" indent="-285750">
              <a:lnSpc>
                <a:spcPct val="150000"/>
              </a:lnSpc>
              <a:buFont typeface="Wingdings" panose="05000000000000000000" pitchFamily="2" charset="2"/>
              <a:buChar char="v"/>
            </a:pPr>
            <a:r>
              <a:rPr lang="en-GB" dirty="0">
                <a:latin typeface="Lucida Sans" panose="020B0602030504020204" pitchFamily="34" charset="0"/>
              </a:rPr>
              <a:t>The </a:t>
            </a:r>
            <a:r>
              <a:rPr lang="en-GB" dirty="0" err="1">
                <a:latin typeface="Lucida Sans" panose="020B0602030504020204" pitchFamily="34" charset="0"/>
              </a:rPr>
              <a:t>eda</a:t>
            </a:r>
            <a:r>
              <a:rPr lang="en-GB" dirty="0">
                <a:latin typeface="Lucida Sans" panose="020B0602030504020204" pitchFamily="34" charset="0"/>
              </a:rPr>
              <a:t> process and the data pre processing process cleans the data and gives the valuable insights</a:t>
            </a:r>
            <a:endParaRPr lang="en-IN" dirty="0">
              <a:latin typeface="Lucida Sans" panose="020B0602030504020204" pitchFamily="34" charset="0"/>
            </a:endParaRPr>
          </a:p>
        </p:txBody>
      </p:sp>
    </p:spTree>
    <p:extLst>
      <p:ext uri="{BB962C8B-B14F-4D97-AF65-F5344CB8AC3E}">
        <p14:creationId xmlns:p14="http://schemas.microsoft.com/office/powerpoint/2010/main" val="365660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63"/>
                                        </p:tgtEl>
                                        <p:attrNameLst>
                                          <p:attrName>ppt_x</p:attrName>
                                        </p:attrNameLst>
                                      </p:cBhvr>
                                      <p:tavLst>
                                        <p:tav tm="0">
                                          <p:val>
                                            <p:strVal val="ppt_x"/>
                                          </p:val>
                                        </p:tav>
                                        <p:tav tm="100000">
                                          <p:val>
                                            <p:strVal val="ppt_x"/>
                                          </p:val>
                                        </p:tav>
                                      </p:tavLst>
                                    </p:anim>
                                    <p:anim calcmode="lin" valueType="num">
                                      <p:cBhvr additive="base">
                                        <p:cTn id="7" dur="500"/>
                                        <p:tgtEl>
                                          <p:spTgt spid="263"/>
                                        </p:tgtEl>
                                        <p:attrNameLst>
                                          <p:attrName>ppt_y</p:attrName>
                                        </p:attrNameLst>
                                      </p:cBhvr>
                                      <p:tavLst>
                                        <p:tav tm="0">
                                          <p:val>
                                            <p:strVal val="ppt_y"/>
                                          </p:val>
                                        </p:tav>
                                        <p:tav tm="100000">
                                          <p:val>
                                            <p:strVal val="1+ppt_h/2"/>
                                          </p:val>
                                        </p:tav>
                                      </p:tavLst>
                                    </p:anim>
                                    <p:set>
                                      <p:cBhvr>
                                        <p:cTn id="8" dur="1" fill="hold">
                                          <p:stCondLst>
                                            <p:cond delay="499"/>
                                          </p:stCondLst>
                                        </p:cTn>
                                        <p:tgtEl>
                                          <p:spTgt spid="263"/>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264"/>
                                        </p:tgtEl>
                                        <p:attrNameLst>
                                          <p:attrName>ppt_x</p:attrName>
                                        </p:attrNameLst>
                                      </p:cBhvr>
                                      <p:tavLst>
                                        <p:tav tm="0">
                                          <p:val>
                                            <p:strVal val="ppt_x"/>
                                          </p:val>
                                        </p:tav>
                                        <p:tav tm="100000">
                                          <p:val>
                                            <p:strVal val="ppt_x"/>
                                          </p:val>
                                        </p:tav>
                                      </p:tavLst>
                                    </p:anim>
                                    <p:anim calcmode="lin" valueType="num">
                                      <p:cBhvr additive="base">
                                        <p:cTn id="11" dur="500"/>
                                        <p:tgtEl>
                                          <p:spTgt spid="264"/>
                                        </p:tgtEl>
                                        <p:attrNameLst>
                                          <p:attrName>ppt_y</p:attrName>
                                        </p:attrNameLst>
                                      </p:cBhvr>
                                      <p:tavLst>
                                        <p:tav tm="0">
                                          <p:val>
                                            <p:strVal val="ppt_y"/>
                                          </p:val>
                                        </p:tav>
                                        <p:tav tm="100000">
                                          <p:val>
                                            <p:strVal val="1+ppt_h/2"/>
                                          </p:val>
                                        </p:tav>
                                      </p:tavLst>
                                    </p:anim>
                                    <p:set>
                                      <p:cBhvr>
                                        <p:cTn id="12" dur="1" fill="hold">
                                          <p:stCondLst>
                                            <p:cond delay="499"/>
                                          </p:stCondLst>
                                        </p:cTn>
                                        <p:tgtEl>
                                          <p:spTgt spid="264"/>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265"/>
                                        </p:tgtEl>
                                        <p:attrNameLst>
                                          <p:attrName>ppt_x</p:attrName>
                                        </p:attrNameLst>
                                      </p:cBhvr>
                                      <p:tavLst>
                                        <p:tav tm="0">
                                          <p:val>
                                            <p:strVal val="ppt_x"/>
                                          </p:val>
                                        </p:tav>
                                        <p:tav tm="100000">
                                          <p:val>
                                            <p:strVal val="ppt_x"/>
                                          </p:val>
                                        </p:tav>
                                      </p:tavLst>
                                    </p:anim>
                                    <p:anim calcmode="lin" valueType="num">
                                      <p:cBhvr additive="base">
                                        <p:cTn id="15" dur="500"/>
                                        <p:tgtEl>
                                          <p:spTgt spid="265"/>
                                        </p:tgtEl>
                                        <p:attrNameLst>
                                          <p:attrName>ppt_y</p:attrName>
                                        </p:attrNameLst>
                                      </p:cBhvr>
                                      <p:tavLst>
                                        <p:tav tm="0">
                                          <p:val>
                                            <p:strVal val="ppt_y"/>
                                          </p:val>
                                        </p:tav>
                                        <p:tav tm="100000">
                                          <p:val>
                                            <p:strVal val="1+ppt_h/2"/>
                                          </p:val>
                                        </p:tav>
                                      </p:tavLst>
                                    </p:anim>
                                    <p:set>
                                      <p:cBhvr>
                                        <p:cTn id="16" dur="1" fill="hold">
                                          <p:stCondLst>
                                            <p:cond delay="499"/>
                                          </p:stCondLst>
                                        </p:cTn>
                                        <p:tgtEl>
                                          <p:spTgt spid="265"/>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5"/>
                                        </p:tgtEl>
                                        <p:attrNameLst>
                                          <p:attrName>ppt_x</p:attrName>
                                        </p:attrNameLst>
                                      </p:cBhvr>
                                      <p:tavLst>
                                        <p:tav tm="0">
                                          <p:val>
                                            <p:strVal val="ppt_x"/>
                                          </p:val>
                                        </p:tav>
                                        <p:tav tm="100000">
                                          <p:val>
                                            <p:strVal val="ppt_x"/>
                                          </p:val>
                                        </p:tav>
                                      </p:tavLst>
                                    </p:anim>
                                    <p:anim calcmode="lin" valueType="num">
                                      <p:cBhvr additive="base">
                                        <p:cTn id="19" dur="500"/>
                                        <p:tgtEl>
                                          <p:spTgt spid="5"/>
                                        </p:tgtEl>
                                        <p:attrNameLst>
                                          <p:attrName>ppt_y</p:attrName>
                                        </p:attrNameLst>
                                      </p:cBhvr>
                                      <p:tavLst>
                                        <p:tav tm="0">
                                          <p:val>
                                            <p:strVal val="ppt_y"/>
                                          </p:val>
                                        </p:tav>
                                        <p:tav tm="100000">
                                          <p:val>
                                            <p:strVal val="1+ppt_h/2"/>
                                          </p:val>
                                        </p:tav>
                                      </p:tavLst>
                                    </p:anim>
                                    <p:set>
                                      <p:cBhvr>
                                        <p:cTn id="20" dur="1" fill="hold">
                                          <p:stCondLst>
                                            <p:cond delay="499"/>
                                          </p:stCondLst>
                                        </p:cTn>
                                        <p:tgtEl>
                                          <p:spTgt spid="5"/>
                                        </p:tgtEl>
                                        <p:attrNameLst>
                                          <p:attrName>style.visibility</p:attrName>
                                        </p:attrNameLst>
                                      </p:cBhvr>
                                      <p:to>
                                        <p:strVal val="hidden"/>
                                      </p:to>
                                    </p:set>
                                  </p:childTnLst>
                                </p:cTn>
                              </p:par>
                              <p:par>
                                <p:cTn id="21" presetID="2" presetClass="exit" presetSubtype="4" fill="hold" grpId="0" nodeType="withEffect">
                                  <p:stCondLst>
                                    <p:cond delay="0"/>
                                  </p:stCondLst>
                                  <p:childTnLst>
                                    <p:anim calcmode="lin" valueType="num">
                                      <p:cBhvr additive="base">
                                        <p:cTn id="22" dur="500"/>
                                        <p:tgtEl>
                                          <p:spTgt spid="10"/>
                                        </p:tgtEl>
                                        <p:attrNameLst>
                                          <p:attrName>ppt_x</p:attrName>
                                        </p:attrNameLst>
                                      </p:cBhvr>
                                      <p:tavLst>
                                        <p:tav tm="0">
                                          <p:val>
                                            <p:strVal val="ppt_x"/>
                                          </p:val>
                                        </p:tav>
                                        <p:tav tm="100000">
                                          <p:val>
                                            <p:strVal val="ppt_x"/>
                                          </p:val>
                                        </p:tav>
                                      </p:tavLst>
                                    </p:anim>
                                    <p:anim calcmode="lin" valueType="num">
                                      <p:cBhvr additive="base">
                                        <p:cTn id="23" dur="500"/>
                                        <p:tgtEl>
                                          <p:spTgt spid="10"/>
                                        </p:tgtEl>
                                        <p:attrNameLst>
                                          <p:attrName>ppt_y</p:attrName>
                                        </p:attrNameLst>
                                      </p:cBhvr>
                                      <p:tavLst>
                                        <p:tav tm="0">
                                          <p:val>
                                            <p:strVal val="ppt_y"/>
                                          </p:val>
                                        </p:tav>
                                        <p:tav tm="100000">
                                          <p:val>
                                            <p:strVal val="1+ppt_h/2"/>
                                          </p:val>
                                        </p:tav>
                                      </p:tavLst>
                                    </p:anim>
                                    <p:set>
                                      <p:cBhvr>
                                        <p:cTn id="24" dur="1" fill="hold">
                                          <p:stCondLst>
                                            <p:cond delay="499"/>
                                          </p:stCondLst>
                                        </p:cTn>
                                        <p:tgtEl>
                                          <p:spTgt spid="10"/>
                                        </p:tgtEl>
                                        <p:attrNameLst>
                                          <p:attrName>style.visibility</p:attrName>
                                        </p:attrNameLst>
                                      </p:cBhvr>
                                      <p:to>
                                        <p:strVal val="hidden"/>
                                      </p:to>
                                    </p:set>
                                  </p:childTnLst>
                                </p:cTn>
                              </p:par>
                              <p:par>
                                <p:cTn id="25" presetID="2" presetClass="exit" presetSubtype="4" fill="hold" nodeType="withEffect">
                                  <p:stCondLst>
                                    <p:cond delay="0"/>
                                  </p:stCondLst>
                                  <p:childTnLst>
                                    <p:anim calcmode="lin" valueType="num">
                                      <p:cBhvr additive="base">
                                        <p:cTn id="26" dur="500"/>
                                        <p:tgtEl>
                                          <p:spTgt spid="14"/>
                                        </p:tgtEl>
                                        <p:attrNameLst>
                                          <p:attrName>ppt_x</p:attrName>
                                        </p:attrNameLst>
                                      </p:cBhvr>
                                      <p:tavLst>
                                        <p:tav tm="0">
                                          <p:val>
                                            <p:strVal val="ppt_x"/>
                                          </p:val>
                                        </p:tav>
                                        <p:tav tm="100000">
                                          <p:val>
                                            <p:strVal val="ppt_x"/>
                                          </p:val>
                                        </p:tav>
                                      </p:tavLst>
                                    </p:anim>
                                    <p:anim calcmode="lin" valueType="num">
                                      <p:cBhvr additive="base">
                                        <p:cTn id="27" dur="500"/>
                                        <p:tgtEl>
                                          <p:spTgt spid="14"/>
                                        </p:tgtEl>
                                        <p:attrNameLst>
                                          <p:attrName>ppt_y</p:attrName>
                                        </p:attrNameLst>
                                      </p:cBhvr>
                                      <p:tavLst>
                                        <p:tav tm="0">
                                          <p:val>
                                            <p:strVal val="ppt_y"/>
                                          </p:val>
                                        </p:tav>
                                        <p:tav tm="100000">
                                          <p:val>
                                            <p:strVal val="1+ppt_h/2"/>
                                          </p:val>
                                        </p:tav>
                                      </p:tavLst>
                                    </p:anim>
                                    <p:set>
                                      <p:cBhvr>
                                        <p:cTn id="28" dur="1" fill="hold">
                                          <p:stCondLst>
                                            <p:cond delay="499"/>
                                          </p:stCondLst>
                                        </p:cTn>
                                        <p:tgtEl>
                                          <p:spTgt spid="14"/>
                                        </p:tgtEl>
                                        <p:attrNameLst>
                                          <p:attrName>style.visibility</p:attrName>
                                        </p:attrNameLst>
                                      </p:cBhvr>
                                      <p:to>
                                        <p:strVal val="hidden"/>
                                      </p:to>
                                    </p:set>
                                  </p:childTnLst>
                                </p:cTn>
                              </p:par>
                              <p:par>
                                <p:cTn id="29" presetID="2" presetClass="exit" presetSubtype="4" fill="hold" grpId="0" nodeType="withEffect">
                                  <p:stCondLst>
                                    <p:cond delay="0"/>
                                  </p:stCondLst>
                                  <p:childTnLst>
                                    <p:anim calcmode="lin" valueType="num">
                                      <p:cBhvr additive="base">
                                        <p:cTn id="30" dur="500"/>
                                        <p:tgtEl>
                                          <p:spTgt spid="15"/>
                                        </p:tgtEl>
                                        <p:attrNameLst>
                                          <p:attrName>ppt_x</p:attrName>
                                        </p:attrNameLst>
                                      </p:cBhvr>
                                      <p:tavLst>
                                        <p:tav tm="0">
                                          <p:val>
                                            <p:strVal val="ppt_x"/>
                                          </p:val>
                                        </p:tav>
                                        <p:tav tm="100000">
                                          <p:val>
                                            <p:strVal val="ppt_x"/>
                                          </p:val>
                                        </p:tav>
                                      </p:tavLst>
                                    </p:anim>
                                    <p:anim calcmode="lin" valueType="num">
                                      <p:cBhvr additive="base">
                                        <p:cTn id="31" dur="500"/>
                                        <p:tgtEl>
                                          <p:spTgt spid="15"/>
                                        </p:tgtEl>
                                        <p:attrNameLst>
                                          <p:attrName>ppt_y</p:attrName>
                                        </p:attrNameLst>
                                      </p:cBhvr>
                                      <p:tavLst>
                                        <p:tav tm="0">
                                          <p:val>
                                            <p:strVal val="ppt_y"/>
                                          </p:val>
                                        </p:tav>
                                        <p:tav tm="100000">
                                          <p:val>
                                            <p:strVal val="1+ppt_h/2"/>
                                          </p:val>
                                        </p:tav>
                                      </p:tavLst>
                                    </p:anim>
                                    <p:set>
                                      <p:cBhvr>
                                        <p:cTn id="32" dur="1" fill="hold">
                                          <p:stCondLst>
                                            <p:cond delay="499"/>
                                          </p:stCondLst>
                                        </p:cTn>
                                        <p:tgtEl>
                                          <p:spTgt spid="15"/>
                                        </p:tgtEl>
                                        <p:attrNameLst>
                                          <p:attrName>style.visibility</p:attrName>
                                        </p:attrNameLst>
                                      </p:cBhvr>
                                      <p:to>
                                        <p:strVal val="hidden"/>
                                      </p:to>
                                    </p:set>
                                  </p:childTnLst>
                                </p:cTn>
                              </p:par>
                              <p:par>
                                <p:cTn id="33" presetID="2" presetClass="exit" presetSubtype="4" fill="hold" grpId="0" nodeType="withEffect">
                                  <p:stCondLst>
                                    <p:cond delay="0"/>
                                  </p:stCondLst>
                                  <p:childTnLst>
                                    <p:anim calcmode="lin" valueType="num">
                                      <p:cBhvr additive="base">
                                        <p:cTn id="34" dur="500"/>
                                        <p:tgtEl>
                                          <p:spTgt spid="16"/>
                                        </p:tgtEl>
                                        <p:attrNameLst>
                                          <p:attrName>ppt_x</p:attrName>
                                        </p:attrNameLst>
                                      </p:cBhvr>
                                      <p:tavLst>
                                        <p:tav tm="0">
                                          <p:val>
                                            <p:strVal val="ppt_x"/>
                                          </p:val>
                                        </p:tav>
                                        <p:tav tm="100000">
                                          <p:val>
                                            <p:strVal val="ppt_x"/>
                                          </p:val>
                                        </p:tav>
                                      </p:tavLst>
                                    </p:anim>
                                    <p:anim calcmode="lin" valueType="num">
                                      <p:cBhvr additive="base">
                                        <p:cTn id="35" dur="500"/>
                                        <p:tgtEl>
                                          <p:spTgt spid="16"/>
                                        </p:tgtEl>
                                        <p:attrNameLst>
                                          <p:attrName>ppt_y</p:attrName>
                                        </p:attrNameLst>
                                      </p:cBhvr>
                                      <p:tavLst>
                                        <p:tav tm="0">
                                          <p:val>
                                            <p:strVal val="ppt_y"/>
                                          </p:val>
                                        </p:tav>
                                        <p:tav tm="100000">
                                          <p:val>
                                            <p:strVal val="1+ppt_h/2"/>
                                          </p:val>
                                        </p:tav>
                                      </p:tavLst>
                                    </p:anim>
                                    <p:set>
                                      <p:cBhvr>
                                        <p:cTn id="36"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p:bldP spid="264" grpId="0"/>
      <p:bldP spid="10" grpId="0"/>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262"/>
        <p:cNvGrpSpPr/>
        <p:nvPr/>
      </p:nvGrpSpPr>
      <p:grpSpPr>
        <a:xfrm>
          <a:off x="0" y="0"/>
          <a:ext cx="0" cy="0"/>
          <a:chOff x="0" y="0"/>
          <a:chExt cx="0" cy="0"/>
        </a:xfrm>
      </p:grpSpPr>
      <p:sp>
        <p:nvSpPr>
          <p:cNvPr id="263" name="Google Shape;263;p25"/>
          <p:cNvSpPr txBox="1">
            <a:spLocks noGrp="1"/>
          </p:cNvSpPr>
          <p:nvPr>
            <p:ph type="title"/>
          </p:nvPr>
        </p:nvSpPr>
        <p:spPr>
          <a:xfrm>
            <a:off x="287364" y="111388"/>
            <a:ext cx="3944472"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GB" sz="4400" b="1" dirty="0">
                <a:latin typeface="Lucida Sans" panose="020B0602030504020204" pitchFamily="34" charset="0"/>
                <a:ea typeface="Times New Roman"/>
                <a:cs typeface="Times New Roman" panose="02020603050405020304" pitchFamily="18" charset="0"/>
                <a:sym typeface="Times New Roman"/>
              </a:rPr>
              <a:t>BEFORE EDA</a:t>
            </a:r>
            <a:endParaRPr sz="4400" b="1" dirty="0">
              <a:latin typeface="Lucida Sans" panose="020B0602030504020204" pitchFamily="34" charset="0"/>
              <a:ea typeface="Times New Roman"/>
              <a:cs typeface="Times New Roman" panose="02020603050405020304" pitchFamily="18" charset="0"/>
              <a:sym typeface="Times New Roman"/>
            </a:endParaRPr>
          </a:p>
        </p:txBody>
      </p:sp>
      <p:sp>
        <p:nvSpPr>
          <p:cNvPr id="264" name="Google Shape;264;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Lucida Sans" panose="020B0602030504020204" pitchFamily="34" charset="0"/>
              </a:rPr>
              <a:t>17</a:t>
            </a:fld>
            <a:endParaRPr>
              <a:latin typeface="Lucida Sans" panose="020B0602030504020204" pitchFamily="34" charset="0"/>
            </a:endParaRPr>
          </a:p>
        </p:txBody>
      </p:sp>
      <p:pic>
        <p:nvPicPr>
          <p:cNvPr id="265" name="Google Shape;265;p25"/>
          <p:cNvPicPr preferRelativeResize="0"/>
          <p:nvPr/>
        </p:nvPicPr>
        <p:blipFill rotWithShape="1">
          <a:blip r:embed="rId4">
            <a:alphaModFix/>
          </a:blip>
          <a:srcRect/>
          <a:stretch/>
        </p:blipFill>
        <p:spPr>
          <a:xfrm>
            <a:off x="9580951" y="6040102"/>
            <a:ext cx="2592012" cy="805375"/>
          </a:xfrm>
          <a:prstGeom prst="rect">
            <a:avLst/>
          </a:prstGeom>
          <a:noFill/>
          <a:ln>
            <a:noFill/>
          </a:ln>
        </p:spPr>
      </p:pic>
      <p:graphicFrame>
        <p:nvGraphicFramePr>
          <p:cNvPr id="5" name="Table 5">
            <a:extLst>
              <a:ext uri="{FF2B5EF4-FFF2-40B4-BE49-F238E27FC236}">
                <a16:creationId xmlns:a16="http://schemas.microsoft.com/office/drawing/2014/main" id="{BECAF49E-1582-4B83-A521-7C2F8CDF0946}"/>
              </a:ext>
            </a:extLst>
          </p:cNvPr>
          <p:cNvGraphicFramePr>
            <a:graphicFrameLocks noGrp="1"/>
          </p:cNvGraphicFramePr>
          <p:nvPr>
            <p:extLst>
              <p:ext uri="{D42A27DB-BD31-4B8C-83A1-F6EECF244321}">
                <p14:modId xmlns:p14="http://schemas.microsoft.com/office/powerpoint/2010/main" val="919264578"/>
              </p:ext>
            </p:extLst>
          </p:nvPr>
        </p:nvGraphicFramePr>
        <p:xfrm>
          <a:off x="434108" y="1678938"/>
          <a:ext cx="5495367" cy="4669865"/>
        </p:xfrm>
        <a:graphic>
          <a:graphicData uri="http://schemas.openxmlformats.org/drawingml/2006/table">
            <a:tbl>
              <a:tblPr firstRow="1" bandRow="1"/>
              <a:tblGrid>
                <a:gridCol w="2728537">
                  <a:extLst>
                    <a:ext uri="{9D8B030D-6E8A-4147-A177-3AD203B41FA5}">
                      <a16:colId xmlns:a16="http://schemas.microsoft.com/office/drawing/2014/main" val="351204523"/>
                    </a:ext>
                  </a:extLst>
                </a:gridCol>
                <a:gridCol w="2766830">
                  <a:extLst>
                    <a:ext uri="{9D8B030D-6E8A-4147-A177-3AD203B41FA5}">
                      <a16:colId xmlns:a16="http://schemas.microsoft.com/office/drawing/2014/main" val="387751317"/>
                    </a:ext>
                  </a:extLst>
                </a:gridCol>
              </a:tblGrid>
              <a:tr h="483128">
                <a:tc>
                  <a:txBody>
                    <a:bodyPr/>
                    <a:lstStyle/>
                    <a:p>
                      <a:r>
                        <a:rPr lang="en-GB" dirty="0"/>
                        <a:t>QTY</a:t>
                      </a:r>
                      <a:endParaRPr lang="en-IN" dirty="0"/>
                    </a:p>
                  </a:txBody>
                  <a:tcPr/>
                </a:tc>
                <a:tc>
                  <a:txBody>
                    <a:bodyPr/>
                    <a:lstStyle/>
                    <a:p>
                      <a:r>
                        <a:rPr lang="en-GB" dirty="0"/>
                        <a:t>961</a:t>
                      </a:r>
                      <a:endParaRPr lang="en-IN" dirty="0"/>
                    </a:p>
                  </a:txBody>
                  <a:tcPr/>
                </a:tc>
                <a:extLst>
                  <a:ext uri="{0D108BD9-81ED-4DB2-BD59-A6C34878D82A}">
                    <a16:rowId xmlns:a16="http://schemas.microsoft.com/office/drawing/2014/main" val="4124862605"/>
                  </a:ext>
                </a:extLst>
              </a:tr>
              <a:tr h="465193">
                <a:tc>
                  <a:txBody>
                    <a:bodyPr/>
                    <a:lstStyle/>
                    <a:p>
                      <a:r>
                        <a:rPr lang="en-GB" dirty="0"/>
                        <a:t>WHNAME</a:t>
                      </a:r>
                      <a:endParaRPr lang="en-IN" dirty="0"/>
                    </a:p>
                  </a:txBody>
                  <a:tcPr/>
                </a:tc>
                <a:tc>
                  <a:txBody>
                    <a:bodyPr/>
                    <a:lstStyle/>
                    <a:p>
                      <a:r>
                        <a:rPr lang="en-GB" dirty="0"/>
                        <a:t>87</a:t>
                      </a:r>
                      <a:endParaRPr lang="en-IN" dirty="0"/>
                    </a:p>
                  </a:txBody>
                  <a:tcPr/>
                </a:tc>
                <a:extLst>
                  <a:ext uri="{0D108BD9-81ED-4DB2-BD59-A6C34878D82A}">
                    <a16:rowId xmlns:a16="http://schemas.microsoft.com/office/drawing/2014/main" val="1337495959"/>
                  </a:ext>
                </a:extLst>
              </a:tr>
              <a:tr h="465193">
                <a:tc gridSpan="2">
                  <a:txBody>
                    <a:bodyPr/>
                    <a:lstStyle/>
                    <a:p>
                      <a:pPr algn="ctr"/>
                      <a:r>
                        <a:rPr lang="en-GB" b="1" dirty="0"/>
                        <a:t>FIRST MOVEMENT BUSINESS DECISION</a:t>
                      </a:r>
                      <a:endParaRPr lang="en-IN" b="1" dirty="0"/>
                    </a:p>
                  </a:txBody>
                  <a:tcPr/>
                </a:tc>
                <a:tc hMerge="1">
                  <a:txBody>
                    <a:bodyPr/>
                    <a:lstStyle/>
                    <a:p>
                      <a:endParaRPr lang="en-IN" dirty="0"/>
                    </a:p>
                  </a:txBody>
                  <a:tcPr/>
                </a:tc>
                <a:extLst>
                  <a:ext uri="{0D108BD9-81ED-4DB2-BD59-A6C34878D82A}">
                    <a16:rowId xmlns:a16="http://schemas.microsoft.com/office/drawing/2014/main" val="1208688592"/>
                  </a:ext>
                </a:extLst>
              </a:tr>
              <a:tr h="465193">
                <a:tc>
                  <a:txBody>
                    <a:bodyPr/>
                    <a:lstStyle/>
                    <a:p>
                      <a:r>
                        <a:rPr lang="en-GB" dirty="0"/>
                        <a:t>MEAN</a:t>
                      </a:r>
                      <a:endParaRPr lang="en-IN" dirty="0"/>
                    </a:p>
                  </a:txBody>
                  <a:tcPr/>
                </a:tc>
                <a:tc>
                  <a:txBody>
                    <a:bodyPr/>
                    <a:lstStyle/>
                    <a:p>
                      <a:r>
                        <a:rPr lang="en-GB" dirty="0"/>
                        <a:t>42.965</a:t>
                      </a:r>
                      <a:endParaRPr lang="en-IN" dirty="0"/>
                    </a:p>
                  </a:txBody>
                  <a:tcPr/>
                </a:tc>
                <a:extLst>
                  <a:ext uri="{0D108BD9-81ED-4DB2-BD59-A6C34878D82A}">
                    <a16:rowId xmlns:a16="http://schemas.microsoft.com/office/drawing/2014/main" val="1711255087"/>
                  </a:ext>
                </a:extLst>
              </a:tr>
              <a:tr h="465193">
                <a:tc>
                  <a:txBody>
                    <a:bodyPr/>
                    <a:lstStyle/>
                    <a:p>
                      <a:r>
                        <a:rPr lang="en-GB" dirty="0"/>
                        <a:t>MEDAIN</a:t>
                      </a:r>
                      <a:endParaRPr lang="en-IN" dirty="0"/>
                    </a:p>
                  </a:txBody>
                  <a:tcPr/>
                </a:tc>
                <a:tc>
                  <a:txBody>
                    <a:bodyPr/>
                    <a:lstStyle/>
                    <a:p>
                      <a:r>
                        <a:rPr lang="en-GB" dirty="0"/>
                        <a:t>100</a:t>
                      </a:r>
                      <a:endParaRPr lang="en-IN" dirty="0"/>
                    </a:p>
                  </a:txBody>
                  <a:tcPr/>
                </a:tc>
                <a:extLst>
                  <a:ext uri="{0D108BD9-81ED-4DB2-BD59-A6C34878D82A}">
                    <a16:rowId xmlns:a16="http://schemas.microsoft.com/office/drawing/2014/main" val="3000054514"/>
                  </a:ext>
                </a:extLst>
              </a:tr>
              <a:tr h="465193">
                <a:tc>
                  <a:txBody>
                    <a:bodyPr/>
                    <a:lstStyle/>
                    <a:p>
                      <a:r>
                        <a:rPr lang="en-GB" dirty="0"/>
                        <a:t>MODE</a:t>
                      </a:r>
                      <a:endParaRPr lang="en-IN" dirty="0"/>
                    </a:p>
                  </a:txBody>
                  <a:tcPr/>
                </a:tc>
                <a:tc>
                  <a:txBody>
                    <a:bodyPr/>
                    <a:lstStyle/>
                    <a:p>
                      <a:r>
                        <a:rPr lang="en-GB" dirty="0"/>
                        <a:t>100</a:t>
                      </a:r>
                      <a:endParaRPr lang="en-IN" dirty="0"/>
                    </a:p>
                  </a:txBody>
                  <a:tcPr/>
                </a:tc>
                <a:extLst>
                  <a:ext uri="{0D108BD9-81ED-4DB2-BD59-A6C34878D82A}">
                    <a16:rowId xmlns:a16="http://schemas.microsoft.com/office/drawing/2014/main" val="1212140196"/>
                  </a:ext>
                </a:extLst>
              </a:tr>
              <a:tr h="465193">
                <a:tc gridSpan="2">
                  <a:txBody>
                    <a:bodyPr/>
                    <a:lstStyle/>
                    <a:p>
                      <a:pPr algn="ctr"/>
                      <a:r>
                        <a:rPr lang="en-GB" b="1" dirty="0"/>
                        <a:t>SECOND MOVEMENT BUSINESS DECISION</a:t>
                      </a:r>
                      <a:endParaRPr lang="en-IN" b="1" dirty="0"/>
                    </a:p>
                  </a:txBody>
                  <a:tcPr/>
                </a:tc>
                <a:tc hMerge="1">
                  <a:txBody>
                    <a:bodyPr/>
                    <a:lstStyle/>
                    <a:p>
                      <a:endParaRPr lang="en-IN" dirty="0"/>
                    </a:p>
                  </a:txBody>
                  <a:tcPr/>
                </a:tc>
                <a:extLst>
                  <a:ext uri="{0D108BD9-81ED-4DB2-BD59-A6C34878D82A}">
                    <a16:rowId xmlns:a16="http://schemas.microsoft.com/office/drawing/2014/main" val="2732255235"/>
                  </a:ext>
                </a:extLst>
              </a:tr>
              <a:tr h="465193">
                <a:tc>
                  <a:txBody>
                    <a:bodyPr/>
                    <a:lstStyle/>
                    <a:p>
                      <a:r>
                        <a:rPr lang="en-GB" dirty="0"/>
                        <a:t>STANDARD DEVIATION</a:t>
                      </a:r>
                      <a:endParaRPr lang="en-IN" dirty="0"/>
                    </a:p>
                  </a:txBody>
                  <a:tcPr/>
                </a:tc>
                <a:tc>
                  <a:txBody>
                    <a:bodyPr/>
                    <a:lstStyle/>
                    <a:p>
                      <a:r>
                        <a:rPr lang="en-GB" dirty="0"/>
                        <a:t>212.7005</a:t>
                      </a:r>
                      <a:endParaRPr lang="en-IN" dirty="0"/>
                    </a:p>
                  </a:txBody>
                  <a:tcPr/>
                </a:tc>
                <a:extLst>
                  <a:ext uri="{0D108BD9-81ED-4DB2-BD59-A6C34878D82A}">
                    <a16:rowId xmlns:a16="http://schemas.microsoft.com/office/drawing/2014/main" val="2108938744"/>
                  </a:ext>
                </a:extLst>
              </a:tr>
              <a:tr h="465193">
                <a:tc>
                  <a:txBody>
                    <a:bodyPr/>
                    <a:lstStyle/>
                    <a:p>
                      <a:r>
                        <a:rPr lang="en-GB" dirty="0"/>
                        <a:t>RANGE</a:t>
                      </a:r>
                      <a:endParaRPr lang="en-IN" dirty="0"/>
                    </a:p>
                  </a:txBody>
                  <a:tcPr/>
                </a:tc>
                <a:tc>
                  <a:txBody>
                    <a:bodyPr/>
                    <a:lstStyle/>
                    <a:p>
                      <a:r>
                        <a:rPr lang="en-GB" dirty="0"/>
                        <a:t>1140</a:t>
                      </a:r>
                      <a:endParaRPr lang="en-IN" dirty="0"/>
                    </a:p>
                  </a:txBody>
                  <a:tcPr/>
                </a:tc>
                <a:extLst>
                  <a:ext uri="{0D108BD9-81ED-4DB2-BD59-A6C34878D82A}">
                    <a16:rowId xmlns:a16="http://schemas.microsoft.com/office/drawing/2014/main" val="824821384"/>
                  </a:ext>
                </a:extLst>
              </a:tr>
              <a:tr h="465193">
                <a:tc>
                  <a:txBody>
                    <a:bodyPr/>
                    <a:lstStyle/>
                    <a:p>
                      <a:r>
                        <a:rPr lang="en-GB" dirty="0"/>
                        <a:t>VARIANCE</a:t>
                      </a:r>
                      <a:endParaRPr lang="en-IN" dirty="0"/>
                    </a:p>
                  </a:txBody>
                  <a:tcPr/>
                </a:tc>
                <a:tc>
                  <a:txBody>
                    <a:bodyPr/>
                    <a:lstStyle/>
                    <a:p>
                      <a:r>
                        <a:rPr lang="en-GB" dirty="0"/>
                        <a:t>45241.503</a:t>
                      </a:r>
                      <a:endParaRPr lang="en-IN" dirty="0"/>
                    </a:p>
                  </a:txBody>
                  <a:tcPr/>
                </a:tc>
                <a:extLst>
                  <a:ext uri="{0D108BD9-81ED-4DB2-BD59-A6C34878D82A}">
                    <a16:rowId xmlns:a16="http://schemas.microsoft.com/office/drawing/2014/main" val="3509010403"/>
                  </a:ext>
                </a:extLst>
              </a:tr>
            </a:tbl>
          </a:graphicData>
        </a:graphic>
      </p:graphicFrame>
      <p:sp>
        <p:nvSpPr>
          <p:cNvPr id="10" name="TextBox 9">
            <a:extLst>
              <a:ext uri="{FF2B5EF4-FFF2-40B4-BE49-F238E27FC236}">
                <a16:creationId xmlns:a16="http://schemas.microsoft.com/office/drawing/2014/main" id="{717A0E50-4BF5-48A4-96F6-22A415A67B0D}"/>
              </a:ext>
            </a:extLst>
          </p:cNvPr>
          <p:cNvSpPr txBox="1"/>
          <p:nvPr/>
        </p:nvSpPr>
        <p:spPr>
          <a:xfrm>
            <a:off x="1337453" y="1035695"/>
            <a:ext cx="3944471" cy="461665"/>
          </a:xfrm>
          <a:prstGeom prst="rect">
            <a:avLst/>
          </a:prstGeom>
          <a:noFill/>
        </p:spPr>
        <p:txBody>
          <a:bodyPr wrap="square" rtlCol="0">
            <a:spAutoFit/>
          </a:bodyPr>
          <a:lstStyle/>
          <a:p>
            <a:r>
              <a:rPr lang="en-GB" sz="2400" b="1" dirty="0">
                <a:latin typeface="Lucida Sans" panose="020B0602030504020204" pitchFamily="34" charset="0"/>
              </a:rPr>
              <a:t>STATISTICAL INSIGHTS</a:t>
            </a:r>
            <a:endParaRPr lang="en-IN" sz="2400" b="1" dirty="0">
              <a:latin typeface="Lucida Sans" panose="020B0602030504020204" pitchFamily="34" charset="0"/>
            </a:endParaRPr>
          </a:p>
        </p:txBody>
      </p:sp>
      <p:cxnSp>
        <p:nvCxnSpPr>
          <p:cNvPr id="14" name="Straight Connector 13">
            <a:extLst>
              <a:ext uri="{FF2B5EF4-FFF2-40B4-BE49-F238E27FC236}">
                <a16:creationId xmlns:a16="http://schemas.microsoft.com/office/drawing/2014/main" id="{526D6461-9E2F-455A-96DB-AF701E2A25D8}"/>
              </a:ext>
            </a:extLst>
          </p:cNvPr>
          <p:cNvCxnSpPr/>
          <p:nvPr/>
        </p:nvCxnSpPr>
        <p:spPr>
          <a:xfrm>
            <a:off x="6329082" y="833718"/>
            <a:ext cx="0" cy="5609071"/>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1" name="Table 5">
            <a:extLst>
              <a:ext uri="{FF2B5EF4-FFF2-40B4-BE49-F238E27FC236}">
                <a16:creationId xmlns:a16="http://schemas.microsoft.com/office/drawing/2014/main" id="{D008447C-685B-4633-AEAC-0E73CE843F1E}"/>
              </a:ext>
            </a:extLst>
          </p:cNvPr>
          <p:cNvGraphicFramePr>
            <a:graphicFrameLocks noGrp="1"/>
          </p:cNvGraphicFramePr>
          <p:nvPr>
            <p:extLst>
              <p:ext uri="{D42A27DB-BD31-4B8C-83A1-F6EECF244321}">
                <p14:modId xmlns:p14="http://schemas.microsoft.com/office/powerpoint/2010/main" val="1096582980"/>
              </p:ext>
            </p:extLst>
          </p:nvPr>
        </p:nvGraphicFramePr>
        <p:xfrm>
          <a:off x="6534710" y="1680481"/>
          <a:ext cx="5495367" cy="4204672"/>
        </p:xfrm>
        <a:graphic>
          <a:graphicData uri="http://schemas.openxmlformats.org/drawingml/2006/table">
            <a:tbl>
              <a:tblPr firstRow="1" bandRow="1"/>
              <a:tblGrid>
                <a:gridCol w="2728537">
                  <a:extLst>
                    <a:ext uri="{9D8B030D-6E8A-4147-A177-3AD203B41FA5}">
                      <a16:colId xmlns:a16="http://schemas.microsoft.com/office/drawing/2014/main" val="351204523"/>
                    </a:ext>
                  </a:extLst>
                </a:gridCol>
                <a:gridCol w="2766830">
                  <a:extLst>
                    <a:ext uri="{9D8B030D-6E8A-4147-A177-3AD203B41FA5}">
                      <a16:colId xmlns:a16="http://schemas.microsoft.com/office/drawing/2014/main" val="387751317"/>
                    </a:ext>
                  </a:extLst>
                </a:gridCol>
              </a:tblGrid>
              <a:tr h="483128">
                <a:tc gridSpan="2">
                  <a:txBody>
                    <a:bodyPr/>
                    <a:lstStyle/>
                    <a:p>
                      <a:pPr algn="ctr"/>
                      <a:r>
                        <a:rPr lang="en-GB" b="1" dirty="0"/>
                        <a:t>THIRD MOVEMENT BUSINESS DECISION</a:t>
                      </a:r>
                      <a:endParaRPr lang="en-IN" b="1" dirty="0"/>
                    </a:p>
                  </a:txBody>
                  <a:tcPr/>
                </a:tc>
                <a:tc hMerge="1">
                  <a:txBody>
                    <a:bodyPr/>
                    <a:lstStyle/>
                    <a:p>
                      <a:endParaRPr lang="en-IN" dirty="0"/>
                    </a:p>
                  </a:txBody>
                  <a:tcPr/>
                </a:tc>
                <a:extLst>
                  <a:ext uri="{0D108BD9-81ED-4DB2-BD59-A6C34878D82A}">
                    <a16:rowId xmlns:a16="http://schemas.microsoft.com/office/drawing/2014/main" val="4124862605"/>
                  </a:ext>
                </a:extLst>
              </a:tr>
              <a:tr h="465193">
                <a:tc>
                  <a:txBody>
                    <a:bodyPr/>
                    <a:lstStyle/>
                    <a:p>
                      <a:r>
                        <a:rPr lang="en-GB" dirty="0"/>
                        <a:t>SKEWNESS</a:t>
                      </a:r>
                      <a:endParaRPr lang="en-IN" dirty="0"/>
                    </a:p>
                  </a:txBody>
                  <a:tcPr/>
                </a:tc>
                <a:tc>
                  <a:txBody>
                    <a:bodyPr/>
                    <a:lstStyle/>
                    <a:p>
                      <a:r>
                        <a:rPr lang="en-GB" dirty="0"/>
                        <a:t>-0.21399</a:t>
                      </a:r>
                      <a:endParaRPr lang="en-IN" dirty="0"/>
                    </a:p>
                  </a:txBody>
                  <a:tcPr/>
                </a:tc>
                <a:extLst>
                  <a:ext uri="{0D108BD9-81ED-4DB2-BD59-A6C34878D82A}">
                    <a16:rowId xmlns:a16="http://schemas.microsoft.com/office/drawing/2014/main" val="1337495959"/>
                  </a:ext>
                </a:extLst>
              </a:tr>
              <a:tr h="465193">
                <a:tc gridSpan="2">
                  <a:txBody>
                    <a:bodyPr/>
                    <a:lstStyle/>
                    <a:p>
                      <a:pPr algn="ctr"/>
                      <a:r>
                        <a:rPr lang="en-GB" b="1" dirty="0"/>
                        <a:t>FOURTH MOVEMENT BUSINESS DECISION</a:t>
                      </a:r>
                      <a:endParaRPr lang="en-IN" b="1" dirty="0"/>
                    </a:p>
                  </a:txBody>
                  <a:tcPr/>
                </a:tc>
                <a:tc hMerge="1">
                  <a:txBody>
                    <a:bodyPr/>
                    <a:lstStyle/>
                    <a:p>
                      <a:endParaRPr lang="en-IN" dirty="0"/>
                    </a:p>
                  </a:txBody>
                  <a:tcPr/>
                </a:tc>
                <a:extLst>
                  <a:ext uri="{0D108BD9-81ED-4DB2-BD59-A6C34878D82A}">
                    <a16:rowId xmlns:a16="http://schemas.microsoft.com/office/drawing/2014/main" val="1208688592"/>
                  </a:ext>
                </a:extLst>
              </a:tr>
              <a:tr h="465193">
                <a:tc>
                  <a:txBody>
                    <a:bodyPr/>
                    <a:lstStyle/>
                    <a:p>
                      <a:r>
                        <a:rPr lang="en-GB" dirty="0"/>
                        <a:t>KURTOSIS</a:t>
                      </a:r>
                      <a:endParaRPr lang="en-IN" dirty="0"/>
                    </a:p>
                  </a:txBody>
                  <a:tcPr/>
                </a:tc>
                <a:tc>
                  <a:txBody>
                    <a:bodyPr/>
                    <a:lstStyle/>
                    <a:p>
                      <a:r>
                        <a:rPr lang="en-GB" dirty="0"/>
                        <a:t>-0.9177</a:t>
                      </a:r>
                      <a:endParaRPr lang="en-IN" dirty="0"/>
                    </a:p>
                  </a:txBody>
                  <a:tcPr/>
                </a:tc>
                <a:extLst>
                  <a:ext uri="{0D108BD9-81ED-4DB2-BD59-A6C34878D82A}">
                    <a16:rowId xmlns:a16="http://schemas.microsoft.com/office/drawing/2014/main" val="1711255087"/>
                  </a:ext>
                </a:extLst>
              </a:tr>
              <a:tr h="465193">
                <a:tc gridSpan="2">
                  <a:txBody>
                    <a:bodyPr/>
                    <a:lstStyle/>
                    <a:p>
                      <a:pPr algn="ctr"/>
                      <a:r>
                        <a:rPr lang="en-GB" b="1" dirty="0"/>
                        <a:t>DATA PREPROCESSING</a:t>
                      </a:r>
                      <a:endParaRPr lang="en-IN" b="1" dirty="0"/>
                    </a:p>
                  </a:txBody>
                  <a:tcPr/>
                </a:tc>
                <a:tc hMerge="1">
                  <a:txBody>
                    <a:bodyPr/>
                    <a:lstStyle/>
                    <a:p>
                      <a:endParaRPr lang="en-IN" dirty="0"/>
                    </a:p>
                  </a:txBody>
                  <a:tcPr/>
                </a:tc>
                <a:extLst>
                  <a:ext uri="{0D108BD9-81ED-4DB2-BD59-A6C34878D82A}">
                    <a16:rowId xmlns:a16="http://schemas.microsoft.com/office/drawing/2014/main" val="3000054514"/>
                  </a:ext>
                </a:extLst>
              </a:tr>
              <a:tr h="465193">
                <a:tc>
                  <a:txBody>
                    <a:bodyPr/>
                    <a:lstStyle/>
                    <a:p>
                      <a:r>
                        <a:rPr lang="en-GB" dirty="0"/>
                        <a:t>NULL VALUES</a:t>
                      </a:r>
                      <a:endParaRPr lang="en-IN" dirty="0"/>
                    </a:p>
                  </a:txBody>
                  <a:tcPr/>
                </a:tc>
                <a:tc>
                  <a:txBody>
                    <a:bodyPr/>
                    <a:lstStyle/>
                    <a:p>
                      <a:r>
                        <a:rPr lang="en-GB" dirty="0"/>
                        <a:t>NO NULL VALUES</a:t>
                      </a:r>
                      <a:endParaRPr lang="en-IN" dirty="0"/>
                    </a:p>
                  </a:txBody>
                  <a:tcPr/>
                </a:tc>
                <a:extLst>
                  <a:ext uri="{0D108BD9-81ED-4DB2-BD59-A6C34878D82A}">
                    <a16:rowId xmlns:a16="http://schemas.microsoft.com/office/drawing/2014/main" val="1212140196"/>
                  </a:ext>
                </a:extLst>
              </a:tr>
              <a:tr h="465193">
                <a:tc>
                  <a:txBody>
                    <a:bodyPr/>
                    <a:lstStyle/>
                    <a:p>
                      <a:r>
                        <a:rPr lang="en-GB" dirty="0"/>
                        <a:t>MISSING VALUES</a:t>
                      </a:r>
                      <a:endParaRPr lang="en-IN" dirty="0"/>
                    </a:p>
                  </a:txBody>
                  <a:tcPr/>
                </a:tc>
                <a:tc>
                  <a:txBody>
                    <a:bodyPr/>
                    <a:lstStyle/>
                    <a:p>
                      <a:r>
                        <a:rPr lang="en-GB" dirty="0"/>
                        <a:t>NO MISSING VALUES</a:t>
                      </a:r>
                      <a:endParaRPr lang="en-IN" dirty="0"/>
                    </a:p>
                  </a:txBody>
                  <a:tcPr/>
                </a:tc>
                <a:extLst>
                  <a:ext uri="{0D108BD9-81ED-4DB2-BD59-A6C34878D82A}">
                    <a16:rowId xmlns:a16="http://schemas.microsoft.com/office/drawing/2014/main" val="2732255235"/>
                  </a:ext>
                </a:extLst>
              </a:tr>
              <a:tr h="465193">
                <a:tc>
                  <a:txBody>
                    <a:bodyPr/>
                    <a:lstStyle/>
                    <a:p>
                      <a:r>
                        <a:rPr lang="en-GB" dirty="0"/>
                        <a:t>OUTLIERS</a:t>
                      </a:r>
                      <a:endParaRPr lang="en-IN" dirty="0"/>
                    </a:p>
                  </a:txBody>
                  <a:tcPr/>
                </a:tc>
                <a:tc>
                  <a:txBody>
                    <a:bodyPr/>
                    <a:lstStyle/>
                    <a:p>
                      <a:r>
                        <a:rPr lang="en-GB" dirty="0"/>
                        <a:t>NO OUTLIERS</a:t>
                      </a:r>
                      <a:endParaRPr lang="en-IN" dirty="0"/>
                    </a:p>
                  </a:txBody>
                  <a:tcPr/>
                </a:tc>
                <a:extLst>
                  <a:ext uri="{0D108BD9-81ED-4DB2-BD59-A6C34878D82A}">
                    <a16:rowId xmlns:a16="http://schemas.microsoft.com/office/drawing/2014/main" val="2108938744"/>
                  </a:ext>
                </a:extLst>
              </a:tr>
              <a:tr h="465193">
                <a:tc>
                  <a:txBody>
                    <a:bodyPr/>
                    <a:lstStyle/>
                    <a:p>
                      <a:r>
                        <a:rPr lang="en-GB" dirty="0"/>
                        <a:t>DUPLICATES</a:t>
                      </a:r>
                      <a:endParaRPr lang="en-IN" dirty="0"/>
                    </a:p>
                  </a:txBody>
                  <a:tcPr/>
                </a:tc>
                <a:tc>
                  <a:txBody>
                    <a:bodyPr/>
                    <a:lstStyle/>
                    <a:p>
                      <a:r>
                        <a:rPr lang="en-GB" dirty="0"/>
                        <a:t>11291</a:t>
                      </a:r>
                      <a:endParaRPr lang="en-IN" dirty="0"/>
                    </a:p>
                  </a:txBody>
                  <a:tcPr/>
                </a:tc>
                <a:extLst>
                  <a:ext uri="{0D108BD9-81ED-4DB2-BD59-A6C34878D82A}">
                    <a16:rowId xmlns:a16="http://schemas.microsoft.com/office/drawing/2014/main" val="824821384"/>
                  </a:ext>
                </a:extLst>
              </a:tr>
            </a:tbl>
          </a:graphicData>
        </a:graphic>
      </p:graphicFrame>
    </p:spTree>
    <p:extLst>
      <p:ext uri="{BB962C8B-B14F-4D97-AF65-F5344CB8AC3E}">
        <p14:creationId xmlns:p14="http://schemas.microsoft.com/office/powerpoint/2010/main" val="142558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263"/>
                                        </p:tgtEl>
                                      </p:cBhvr>
                                    </p:animEffect>
                                    <p:anim calcmode="lin" valueType="num">
                                      <p:cBhvr>
                                        <p:cTn id="7" dur="1000"/>
                                        <p:tgtEl>
                                          <p:spTgt spid="263"/>
                                        </p:tgtEl>
                                        <p:attrNameLst>
                                          <p:attrName>ppt_x</p:attrName>
                                        </p:attrNameLst>
                                      </p:cBhvr>
                                      <p:tavLst>
                                        <p:tav tm="0">
                                          <p:val>
                                            <p:strVal val="ppt_x"/>
                                          </p:val>
                                        </p:tav>
                                        <p:tav tm="100000">
                                          <p:val>
                                            <p:strVal val="ppt_x"/>
                                          </p:val>
                                        </p:tav>
                                      </p:tavLst>
                                    </p:anim>
                                    <p:anim calcmode="lin" valueType="num">
                                      <p:cBhvr>
                                        <p:cTn id="8" dur="1000"/>
                                        <p:tgtEl>
                                          <p:spTgt spid="263"/>
                                        </p:tgtEl>
                                        <p:attrNameLst>
                                          <p:attrName>ppt_y</p:attrName>
                                        </p:attrNameLst>
                                      </p:cBhvr>
                                      <p:tavLst>
                                        <p:tav tm="0">
                                          <p:val>
                                            <p:strVal val="ppt_y"/>
                                          </p:val>
                                        </p:tav>
                                        <p:tav tm="100000">
                                          <p:val>
                                            <p:strVal val="ppt_y+.1"/>
                                          </p:val>
                                        </p:tav>
                                      </p:tavLst>
                                    </p:anim>
                                    <p:set>
                                      <p:cBhvr>
                                        <p:cTn id="9" dur="1" fill="hold">
                                          <p:stCondLst>
                                            <p:cond delay="999"/>
                                          </p:stCondLst>
                                        </p:cTn>
                                        <p:tgtEl>
                                          <p:spTgt spid="263"/>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264"/>
                                        </p:tgtEl>
                                      </p:cBhvr>
                                    </p:animEffect>
                                    <p:anim calcmode="lin" valueType="num">
                                      <p:cBhvr>
                                        <p:cTn id="12" dur="1000"/>
                                        <p:tgtEl>
                                          <p:spTgt spid="264"/>
                                        </p:tgtEl>
                                        <p:attrNameLst>
                                          <p:attrName>ppt_x</p:attrName>
                                        </p:attrNameLst>
                                      </p:cBhvr>
                                      <p:tavLst>
                                        <p:tav tm="0">
                                          <p:val>
                                            <p:strVal val="ppt_x"/>
                                          </p:val>
                                        </p:tav>
                                        <p:tav tm="100000">
                                          <p:val>
                                            <p:strVal val="ppt_x"/>
                                          </p:val>
                                        </p:tav>
                                      </p:tavLst>
                                    </p:anim>
                                    <p:anim calcmode="lin" valueType="num">
                                      <p:cBhvr>
                                        <p:cTn id="13" dur="1000"/>
                                        <p:tgtEl>
                                          <p:spTgt spid="264"/>
                                        </p:tgtEl>
                                        <p:attrNameLst>
                                          <p:attrName>ppt_y</p:attrName>
                                        </p:attrNameLst>
                                      </p:cBhvr>
                                      <p:tavLst>
                                        <p:tav tm="0">
                                          <p:val>
                                            <p:strVal val="ppt_y"/>
                                          </p:val>
                                        </p:tav>
                                        <p:tav tm="100000">
                                          <p:val>
                                            <p:strVal val="ppt_y+.1"/>
                                          </p:val>
                                        </p:tav>
                                      </p:tavLst>
                                    </p:anim>
                                    <p:set>
                                      <p:cBhvr>
                                        <p:cTn id="14" dur="1" fill="hold">
                                          <p:stCondLst>
                                            <p:cond delay="999"/>
                                          </p:stCondLst>
                                        </p:cTn>
                                        <p:tgtEl>
                                          <p:spTgt spid="264"/>
                                        </p:tgtEl>
                                        <p:attrNameLst>
                                          <p:attrName>style.visibility</p:attrName>
                                        </p:attrNameLst>
                                      </p:cBhvr>
                                      <p:to>
                                        <p:strVal val="hidden"/>
                                      </p:to>
                                    </p:set>
                                  </p:childTnLst>
                                </p:cTn>
                              </p:par>
                              <p:par>
                                <p:cTn id="15" presetID="42" presetClass="exit" presetSubtype="0" fill="hold" nodeType="withEffect">
                                  <p:stCondLst>
                                    <p:cond delay="0"/>
                                  </p:stCondLst>
                                  <p:childTnLst>
                                    <p:animEffect transition="out" filter="fade">
                                      <p:cBhvr>
                                        <p:cTn id="16" dur="1000"/>
                                        <p:tgtEl>
                                          <p:spTgt spid="265"/>
                                        </p:tgtEl>
                                      </p:cBhvr>
                                    </p:animEffect>
                                    <p:anim calcmode="lin" valueType="num">
                                      <p:cBhvr>
                                        <p:cTn id="17" dur="1000"/>
                                        <p:tgtEl>
                                          <p:spTgt spid="265"/>
                                        </p:tgtEl>
                                        <p:attrNameLst>
                                          <p:attrName>ppt_x</p:attrName>
                                        </p:attrNameLst>
                                      </p:cBhvr>
                                      <p:tavLst>
                                        <p:tav tm="0">
                                          <p:val>
                                            <p:strVal val="ppt_x"/>
                                          </p:val>
                                        </p:tav>
                                        <p:tav tm="100000">
                                          <p:val>
                                            <p:strVal val="ppt_x"/>
                                          </p:val>
                                        </p:tav>
                                      </p:tavLst>
                                    </p:anim>
                                    <p:anim calcmode="lin" valueType="num">
                                      <p:cBhvr>
                                        <p:cTn id="18" dur="1000"/>
                                        <p:tgtEl>
                                          <p:spTgt spid="265"/>
                                        </p:tgtEl>
                                        <p:attrNameLst>
                                          <p:attrName>ppt_y</p:attrName>
                                        </p:attrNameLst>
                                      </p:cBhvr>
                                      <p:tavLst>
                                        <p:tav tm="0">
                                          <p:val>
                                            <p:strVal val="ppt_y"/>
                                          </p:val>
                                        </p:tav>
                                        <p:tav tm="100000">
                                          <p:val>
                                            <p:strVal val="ppt_y+.1"/>
                                          </p:val>
                                        </p:tav>
                                      </p:tavLst>
                                    </p:anim>
                                    <p:set>
                                      <p:cBhvr>
                                        <p:cTn id="19" dur="1" fill="hold">
                                          <p:stCondLst>
                                            <p:cond delay="999"/>
                                          </p:stCondLst>
                                        </p:cTn>
                                        <p:tgtEl>
                                          <p:spTgt spid="265"/>
                                        </p:tgtEl>
                                        <p:attrNameLst>
                                          <p:attrName>style.visibility</p:attrName>
                                        </p:attrNameLst>
                                      </p:cBhvr>
                                      <p:to>
                                        <p:strVal val="hidden"/>
                                      </p:to>
                                    </p:set>
                                  </p:childTnLst>
                                </p:cTn>
                              </p:par>
                              <p:par>
                                <p:cTn id="20" presetID="42" presetClass="exit" presetSubtype="0" fill="hold" nodeType="withEffect">
                                  <p:stCondLst>
                                    <p:cond delay="0"/>
                                  </p:stCondLst>
                                  <p:childTnLst>
                                    <p:animEffect transition="out" filter="fade">
                                      <p:cBhvr>
                                        <p:cTn id="21" dur="1000"/>
                                        <p:tgtEl>
                                          <p:spTgt spid="5"/>
                                        </p:tgtEl>
                                      </p:cBhvr>
                                    </p:animEffect>
                                    <p:anim calcmode="lin" valueType="num">
                                      <p:cBhvr>
                                        <p:cTn id="22" dur="1000"/>
                                        <p:tgtEl>
                                          <p:spTgt spid="5"/>
                                        </p:tgtEl>
                                        <p:attrNameLst>
                                          <p:attrName>ppt_x</p:attrName>
                                        </p:attrNameLst>
                                      </p:cBhvr>
                                      <p:tavLst>
                                        <p:tav tm="0">
                                          <p:val>
                                            <p:strVal val="ppt_x"/>
                                          </p:val>
                                        </p:tav>
                                        <p:tav tm="100000">
                                          <p:val>
                                            <p:strVal val="ppt_x"/>
                                          </p:val>
                                        </p:tav>
                                      </p:tavLst>
                                    </p:anim>
                                    <p:anim calcmode="lin" valueType="num">
                                      <p:cBhvr>
                                        <p:cTn id="23" dur="1000"/>
                                        <p:tgtEl>
                                          <p:spTgt spid="5"/>
                                        </p:tgtEl>
                                        <p:attrNameLst>
                                          <p:attrName>ppt_y</p:attrName>
                                        </p:attrNameLst>
                                      </p:cBhvr>
                                      <p:tavLst>
                                        <p:tav tm="0">
                                          <p:val>
                                            <p:strVal val="ppt_y"/>
                                          </p:val>
                                        </p:tav>
                                        <p:tav tm="100000">
                                          <p:val>
                                            <p:strVal val="ppt_y+.1"/>
                                          </p:val>
                                        </p:tav>
                                      </p:tavLst>
                                    </p:anim>
                                    <p:set>
                                      <p:cBhvr>
                                        <p:cTn id="24" dur="1" fill="hold">
                                          <p:stCondLst>
                                            <p:cond delay="999"/>
                                          </p:stCondLst>
                                        </p:cTn>
                                        <p:tgtEl>
                                          <p:spTgt spid="5"/>
                                        </p:tgtEl>
                                        <p:attrNameLst>
                                          <p:attrName>style.visibility</p:attrName>
                                        </p:attrNameLst>
                                      </p:cBhvr>
                                      <p:to>
                                        <p:strVal val="hidden"/>
                                      </p:to>
                                    </p:set>
                                  </p:childTnLst>
                                </p:cTn>
                              </p:par>
                              <p:par>
                                <p:cTn id="25" presetID="42" presetClass="exit" presetSubtype="0" fill="hold" grpId="0" nodeType="withEffect">
                                  <p:stCondLst>
                                    <p:cond delay="0"/>
                                  </p:stCondLst>
                                  <p:childTnLst>
                                    <p:animEffect transition="out" filter="fade">
                                      <p:cBhvr>
                                        <p:cTn id="26" dur="1000"/>
                                        <p:tgtEl>
                                          <p:spTgt spid="10"/>
                                        </p:tgtEl>
                                      </p:cBhvr>
                                    </p:animEffect>
                                    <p:anim calcmode="lin" valueType="num">
                                      <p:cBhvr>
                                        <p:cTn id="27" dur="1000"/>
                                        <p:tgtEl>
                                          <p:spTgt spid="10"/>
                                        </p:tgtEl>
                                        <p:attrNameLst>
                                          <p:attrName>ppt_x</p:attrName>
                                        </p:attrNameLst>
                                      </p:cBhvr>
                                      <p:tavLst>
                                        <p:tav tm="0">
                                          <p:val>
                                            <p:strVal val="ppt_x"/>
                                          </p:val>
                                        </p:tav>
                                        <p:tav tm="100000">
                                          <p:val>
                                            <p:strVal val="ppt_x"/>
                                          </p:val>
                                        </p:tav>
                                      </p:tavLst>
                                    </p:anim>
                                    <p:anim calcmode="lin" valueType="num">
                                      <p:cBhvr>
                                        <p:cTn id="28" dur="1000"/>
                                        <p:tgtEl>
                                          <p:spTgt spid="10"/>
                                        </p:tgtEl>
                                        <p:attrNameLst>
                                          <p:attrName>ppt_y</p:attrName>
                                        </p:attrNameLst>
                                      </p:cBhvr>
                                      <p:tavLst>
                                        <p:tav tm="0">
                                          <p:val>
                                            <p:strVal val="ppt_y"/>
                                          </p:val>
                                        </p:tav>
                                        <p:tav tm="100000">
                                          <p:val>
                                            <p:strVal val="ppt_y+.1"/>
                                          </p:val>
                                        </p:tav>
                                      </p:tavLst>
                                    </p:anim>
                                    <p:set>
                                      <p:cBhvr>
                                        <p:cTn id="29" dur="1" fill="hold">
                                          <p:stCondLst>
                                            <p:cond delay="999"/>
                                          </p:stCondLst>
                                        </p:cTn>
                                        <p:tgtEl>
                                          <p:spTgt spid="10"/>
                                        </p:tgtEl>
                                        <p:attrNameLst>
                                          <p:attrName>style.visibility</p:attrName>
                                        </p:attrNameLst>
                                      </p:cBhvr>
                                      <p:to>
                                        <p:strVal val="hidden"/>
                                      </p:to>
                                    </p:set>
                                  </p:childTnLst>
                                </p:cTn>
                              </p:par>
                              <p:par>
                                <p:cTn id="30" presetID="42" presetClass="exit" presetSubtype="0" fill="hold" nodeType="withEffect">
                                  <p:stCondLst>
                                    <p:cond delay="0"/>
                                  </p:stCondLst>
                                  <p:childTnLst>
                                    <p:animEffect transition="out" filter="fade">
                                      <p:cBhvr>
                                        <p:cTn id="31" dur="1000"/>
                                        <p:tgtEl>
                                          <p:spTgt spid="14"/>
                                        </p:tgtEl>
                                      </p:cBhvr>
                                    </p:animEffect>
                                    <p:anim calcmode="lin" valueType="num">
                                      <p:cBhvr>
                                        <p:cTn id="32" dur="1000"/>
                                        <p:tgtEl>
                                          <p:spTgt spid="14"/>
                                        </p:tgtEl>
                                        <p:attrNameLst>
                                          <p:attrName>ppt_x</p:attrName>
                                        </p:attrNameLst>
                                      </p:cBhvr>
                                      <p:tavLst>
                                        <p:tav tm="0">
                                          <p:val>
                                            <p:strVal val="ppt_x"/>
                                          </p:val>
                                        </p:tav>
                                        <p:tav tm="100000">
                                          <p:val>
                                            <p:strVal val="ppt_x"/>
                                          </p:val>
                                        </p:tav>
                                      </p:tavLst>
                                    </p:anim>
                                    <p:anim calcmode="lin" valueType="num">
                                      <p:cBhvr>
                                        <p:cTn id="33" dur="1000"/>
                                        <p:tgtEl>
                                          <p:spTgt spid="14"/>
                                        </p:tgtEl>
                                        <p:attrNameLst>
                                          <p:attrName>ppt_y</p:attrName>
                                        </p:attrNameLst>
                                      </p:cBhvr>
                                      <p:tavLst>
                                        <p:tav tm="0">
                                          <p:val>
                                            <p:strVal val="ppt_y"/>
                                          </p:val>
                                        </p:tav>
                                        <p:tav tm="100000">
                                          <p:val>
                                            <p:strVal val="ppt_y+.1"/>
                                          </p:val>
                                        </p:tav>
                                      </p:tavLst>
                                    </p:anim>
                                    <p:set>
                                      <p:cBhvr>
                                        <p:cTn id="34" dur="1" fill="hold">
                                          <p:stCondLst>
                                            <p:cond delay="999"/>
                                          </p:stCondLst>
                                        </p:cTn>
                                        <p:tgtEl>
                                          <p:spTgt spid="14"/>
                                        </p:tgtEl>
                                        <p:attrNameLst>
                                          <p:attrName>style.visibility</p:attrName>
                                        </p:attrNameLst>
                                      </p:cBhvr>
                                      <p:to>
                                        <p:strVal val="hidden"/>
                                      </p:to>
                                    </p:set>
                                  </p:childTnLst>
                                </p:cTn>
                              </p:par>
                              <p:par>
                                <p:cTn id="35" presetID="42" presetClass="exit" presetSubtype="0" fill="hold" nodeType="withEffect">
                                  <p:stCondLst>
                                    <p:cond delay="0"/>
                                  </p:stCondLst>
                                  <p:childTnLst>
                                    <p:animEffect transition="out" filter="fade">
                                      <p:cBhvr>
                                        <p:cTn id="36" dur="1000"/>
                                        <p:tgtEl>
                                          <p:spTgt spid="11"/>
                                        </p:tgtEl>
                                      </p:cBhvr>
                                    </p:animEffect>
                                    <p:anim calcmode="lin" valueType="num">
                                      <p:cBhvr>
                                        <p:cTn id="37" dur="1000"/>
                                        <p:tgtEl>
                                          <p:spTgt spid="11"/>
                                        </p:tgtEl>
                                        <p:attrNameLst>
                                          <p:attrName>ppt_x</p:attrName>
                                        </p:attrNameLst>
                                      </p:cBhvr>
                                      <p:tavLst>
                                        <p:tav tm="0">
                                          <p:val>
                                            <p:strVal val="ppt_x"/>
                                          </p:val>
                                        </p:tav>
                                        <p:tav tm="100000">
                                          <p:val>
                                            <p:strVal val="ppt_x"/>
                                          </p:val>
                                        </p:tav>
                                      </p:tavLst>
                                    </p:anim>
                                    <p:anim calcmode="lin" valueType="num">
                                      <p:cBhvr>
                                        <p:cTn id="38" dur="1000"/>
                                        <p:tgtEl>
                                          <p:spTgt spid="11"/>
                                        </p:tgtEl>
                                        <p:attrNameLst>
                                          <p:attrName>ppt_y</p:attrName>
                                        </p:attrNameLst>
                                      </p:cBhvr>
                                      <p:tavLst>
                                        <p:tav tm="0">
                                          <p:val>
                                            <p:strVal val="ppt_y"/>
                                          </p:val>
                                        </p:tav>
                                        <p:tav tm="100000">
                                          <p:val>
                                            <p:strVal val="ppt_y+.1"/>
                                          </p:val>
                                        </p:tav>
                                      </p:tavLst>
                                    </p:anim>
                                    <p:set>
                                      <p:cBhvr>
                                        <p:cTn id="39" dur="1" fill="hold">
                                          <p:stCondLst>
                                            <p:cond delay="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p:bldP spid="264"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262"/>
        <p:cNvGrpSpPr/>
        <p:nvPr/>
      </p:nvGrpSpPr>
      <p:grpSpPr>
        <a:xfrm>
          <a:off x="0" y="0"/>
          <a:ext cx="0" cy="0"/>
          <a:chOff x="0" y="0"/>
          <a:chExt cx="0" cy="0"/>
        </a:xfrm>
      </p:grpSpPr>
      <p:sp>
        <p:nvSpPr>
          <p:cNvPr id="263" name="Google Shape;263;p25"/>
          <p:cNvSpPr txBox="1">
            <a:spLocks noGrp="1"/>
          </p:cNvSpPr>
          <p:nvPr>
            <p:ph type="title"/>
          </p:nvPr>
        </p:nvSpPr>
        <p:spPr>
          <a:xfrm>
            <a:off x="287364" y="111388"/>
            <a:ext cx="3944472"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GB" sz="4400" b="1" dirty="0">
                <a:latin typeface="Lucida Sans" panose="020B0602030504020204" pitchFamily="34" charset="0"/>
                <a:ea typeface="Times New Roman"/>
                <a:cs typeface="Times New Roman" panose="02020603050405020304" pitchFamily="18" charset="0"/>
                <a:sym typeface="Times New Roman"/>
              </a:rPr>
              <a:t>AFTER EDA</a:t>
            </a:r>
            <a:endParaRPr sz="4400" b="1" dirty="0">
              <a:latin typeface="Lucida Sans" panose="020B0602030504020204" pitchFamily="34" charset="0"/>
              <a:ea typeface="Times New Roman"/>
              <a:cs typeface="Times New Roman" panose="02020603050405020304" pitchFamily="18" charset="0"/>
              <a:sym typeface="Times New Roman"/>
            </a:endParaRPr>
          </a:p>
        </p:txBody>
      </p:sp>
      <p:sp>
        <p:nvSpPr>
          <p:cNvPr id="264" name="Google Shape;264;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Lucida Sans" panose="020B0602030504020204" pitchFamily="34" charset="0"/>
              </a:rPr>
              <a:t>18</a:t>
            </a:fld>
            <a:endParaRPr>
              <a:latin typeface="Lucida Sans" panose="020B0602030504020204" pitchFamily="34" charset="0"/>
            </a:endParaRPr>
          </a:p>
        </p:txBody>
      </p:sp>
      <p:pic>
        <p:nvPicPr>
          <p:cNvPr id="265" name="Google Shape;265;p25"/>
          <p:cNvPicPr preferRelativeResize="0"/>
          <p:nvPr/>
        </p:nvPicPr>
        <p:blipFill rotWithShape="1">
          <a:blip r:embed="rId4">
            <a:alphaModFix/>
          </a:blip>
          <a:srcRect/>
          <a:stretch/>
        </p:blipFill>
        <p:spPr>
          <a:xfrm>
            <a:off x="9580951" y="6040102"/>
            <a:ext cx="2592012" cy="805375"/>
          </a:xfrm>
          <a:prstGeom prst="rect">
            <a:avLst/>
          </a:prstGeom>
          <a:noFill/>
          <a:ln>
            <a:noFill/>
          </a:ln>
        </p:spPr>
      </p:pic>
      <p:graphicFrame>
        <p:nvGraphicFramePr>
          <p:cNvPr id="5" name="Table 5">
            <a:extLst>
              <a:ext uri="{FF2B5EF4-FFF2-40B4-BE49-F238E27FC236}">
                <a16:creationId xmlns:a16="http://schemas.microsoft.com/office/drawing/2014/main" id="{BECAF49E-1582-4B83-A521-7C2F8CDF0946}"/>
              </a:ext>
            </a:extLst>
          </p:cNvPr>
          <p:cNvGraphicFramePr>
            <a:graphicFrameLocks noGrp="1"/>
          </p:cNvGraphicFramePr>
          <p:nvPr>
            <p:extLst>
              <p:ext uri="{D42A27DB-BD31-4B8C-83A1-F6EECF244321}">
                <p14:modId xmlns:p14="http://schemas.microsoft.com/office/powerpoint/2010/main" val="1676369035"/>
              </p:ext>
            </p:extLst>
          </p:nvPr>
        </p:nvGraphicFramePr>
        <p:xfrm>
          <a:off x="434108" y="1678938"/>
          <a:ext cx="5495367" cy="4669865"/>
        </p:xfrm>
        <a:graphic>
          <a:graphicData uri="http://schemas.openxmlformats.org/drawingml/2006/table">
            <a:tbl>
              <a:tblPr firstRow="1" bandRow="1"/>
              <a:tblGrid>
                <a:gridCol w="2728537">
                  <a:extLst>
                    <a:ext uri="{9D8B030D-6E8A-4147-A177-3AD203B41FA5}">
                      <a16:colId xmlns:a16="http://schemas.microsoft.com/office/drawing/2014/main" val="351204523"/>
                    </a:ext>
                  </a:extLst>
                </a:gridCol>
                <a:gridCol w="2766830">
                  <a:extLst>
                    <a:ext uri="{9D8B030D-6E8A-4147-A177-3AD203B41FA5}">
                      <a16:colId xmlns:a16="http://schemas.microsoft.com/office/drawing/2014/main" val="387751317"/>
                    </a:ext>
                  </a:extLst>
                </a:gridCol>
              </a:tblGrid>
              <a:tr h="483128">
                <a:tc>
                  <a:txBody>
                    <a:bodyPr/>
                    <a:lstStyle/>
                    <a:p>
                      <a:r>
                        <a:rPr lang="en-GB" b="1" dirty="0"/>
                        <a:t>CATEGORY</a:t>
                      </a:r>
                      <a:endParaRPr lang="en-IN" b="1" dirty="0"/>
                    </a:p>
                  </a:txBody>
                  <a:tcPr/>
                </a:tc>
                <a:tc>
                  <a:txBody>
                    <a:bodyPr/>
                    <a:lstStyle/>
                    <a:p>
                      <a:r>
                        <a:rPr lang="en-GB" b="1" dirty="0"/>
                        <a:t>VALUES</a:t>
                      </a:r>
                      <a:endParaRPr lang="en-IN" b="1" dirty="0"/>
                    </a:p>
                  </a:txBody>
                  <a:tcPr/>
                </a:tc>
                <a:extLst>
                  <a:ext uri="{0D108BD9-81ED-4DB2-BD59-A6C34878D82A}">
                    <a16:rowId xmlns:a16="http://schemas.microsoft.com/office/drawing/2014/main" val="4124862605"/>
                  </a:ext>
                </a:extLst>
              </a:tr>
              <a:tr h="465193">
                <a:tc>
                  <a:txBody>
                    <a:bodyPr/>
                    <a:lstStyle/>
                    <a:p>
                      <a:r>
                        <a:rPr lang="en-GB" dirty="0"/>
                        <a:t>COLUMNS</a:t>
                      </a:r>
                      <a:endParaRPr lang="en-IN" dirty="0"/>
                    </a:p>
                  </a:txBody>
                  <a:tcPr/>
                </a:tc>
                <a:tc>
                  <a:txBody>
                    <a:bodyPr/>
                    <a:lstStyle/>
                    <a:p>
                      <a:r>
                        <a:rPr lang="en-GB" dirty="0"/>
                        <a:t>9</a:t>
                      </a:r>
                      <a:endParaRPr lang="en-IN" dirty="0"/>
                    </a:p>
                  </a:txBody>
                  <a:tcPr/>
                </a:tc>
                <a:extLst>
                  <a:ext uri="{0D108BD9-81ED-4DB2-BD59-A6C34878D82A}">
                    <a16:rowId xmlns:a16="http://schemas.microsoft.com/office/drawing/2014/main" val="1337495959"/>
                  </a:ext>
                </a:extLst>
              </a:tr>
              <a:tr h="465193">
                <a:tc>
                  <a:txBody>
                    <a:bodyPr/>
                    <a:lstStyle/>
                    <a:p>
                      <a:r>
                        <a:rPr lang="en-GB" dirty="0"/>
                        <a:t>ROWS</a:t>
                      </a:r>
                      <a:endParaRPr lang="en-IN" dirty="0"/>
                    </a:p>
                  </a:txBody>
                  <a:tcPr/>
                </a:tc>
                <a:tc>
                  <a:txBody>
                    <a:bodyPr/>
                    <a:lstStyle/>
                    <a:p>
                      <a:r>
                        <a:rPr lang="en-GB" dirty="0"/>
                        <a:t>64024</a:t>
                      </a:r>
                      <a:endParaRPr lang="en-IN" dirty="0"/>
                    </a:p>
                  </a:txBody>
                  <a:tcPr/>
                </a:tc>
                <a:extLst>
                  <a:ext uri="{0D108BD9-81ED-4DB2-BD59-A6C34878D82A}">
                    <a16:rowId xmlns:a16="http://schemas.microsoft.com/office/drawing/2014/main" val="1208688592"/>
                  </a:ext>
                </a:extLst>
              </a:tr>
              <a:tr h="465193">
                <a:tc>
                  <a:txBody>
                    <a:bodyPr/>
                    <a:lstStyle/>
                    <a:p>
                      <a:r>
                        <a:rPr lang="en-GB" dirty="0"/>
                        <a:t>DATE</a:t>
                      </a:r>
                      <a:endParaRPr lang="en-IN" dirty="0"/>
                    </a:p>
                  </a:txBody>
                  <a:tcPr/>
                </a:tc>
                <a:tc>
                  <a:txBody>
                    <a:bodyPr/>
                    <a:lstStyle/>
                    <a:p>
                      <a:r>
                        <a:rPr lang="en-GB" dirty="0"/>
                        <a:t>1608</a:t>
                      </a:r>
                      <a:endParaRPr lang="en-IN" dirty="0"/>
                    </a:p>
                  </a:txBody>
                  <a:tcPr/>
                </a:tc>
                <a:extLst>
                  <a:ext uri="{0D108BD9-81ED-4DB2-BD59-A6C34878D82A}">
                    <a16:rowId xmlns:a16="http://schemas.microsoft.com/office/drawing/2014/main" val="1711255087"/>
                  </a:ext>
                </a:extLst>
              </a:tr>
              <a:tr h="465193">
                <a:tc>
                  <a:txBody>
                    <a:bodyPr/>
                    <a:lstStyle/>
                    <a:p>
                      <a:r>
                        <a:rPr lang="en-GB" dirty="0"/>
                        <a:t>CUSTNAME</a:t>
                      </a:r>
                      <a:endParaRPr lang="en-IN" dirty="0"/>
                    </a:p>
                  </a:txBody>
                  <a:tcPr/>
                </a:tc>
                <a:tc>
                  <a:txBody>
                    <a:bodyPr/>
                    <a:lstStyle/>
                    <a:p>
                      <a:r>
                        <a:rPr lang="en-GB" dirty="0"/>
                        <a:t>4183</a:t>
                      </a:r>
                      <a:endParaRPr lang="en-IN" dirty="0"/>
                    </a:p>
                  </a:txBody>
                  <a:tcPr/>
                </a:tc>
                <a:extLst>
                  <a:ext uri="{0D108BD9-81ED-4DB2-BD59-A6C34878D82A}">
                    <a16:rowId xmlns:a16="http://schemas.microsoft.com/office/drawing/2014/main" val="3000054514"/>
                  </a:ext>
                </a:extLst>
              </a:tr>
              <a:tr h="465193">
                <a:tc>
                  <a:txBody>
                    <a:bodyPr/>
                    <a:lstStyle/>
                    <a:p>
                      <a:r>
                        <a:rPr lang="en-GB" dirty="0"/>
                        <a:t>CITY</a:t>
                      </a:r>
                      <a:endParaRPr lang="en-IN" dirty="0"/>
                    </a:p>
                  </a:txBody>
                  <a:tcPr/>
                </a:tc>
                <a:tc>
                  <a:txBody>
                    <a:bodyPr/>
                    <a:lstStyle/>
                    <a:p>
                      <a:r>
                        <a:rPr lang="en-GB" dirty="0"/>
                        <a:t>696</a:t>
                      </a:r>
                      <a:endParaRPr lang="en-IN" dirty="0"/>
                    </a:p>
                  </a:txBody>
                  <a:tcPr/>
                </a:tc>
                <a:extLst>
                  <a:ext uri="{0D108BD9-81ED-4DB2-BD59-A6C34878D82A}">
                    <a16:rowId xmlns:a16="http://schemas.microsoft.com/office/drawing/2014/main" val="1212140196"/>
                  </a:ext>
                </a:extLst>
              </a:tr>
              <a:tr h="465193">
                <a:tc>
                  <a:txBody>
                    <a:bodyPr/>
                    <a:lstStyle/>
                    <a:p>
                      <a:r>
                        <a:rPr lang="en-GB" dirty="0"/>
                        <a:t>REGION</a:t>
                      </a:r>
                      <a:endParaRPr lang="en-IN" dirty="0"/>
                    </a:p>
                  </a:txBody>
                  <a:tcPr/>
                </a:tc>
                <a:tc>
                  <a:txBody>
                    <a:bodyPr/>
                    <a:lstStyle/>
                    <a:p>
                      <a:r>
                        <a:rPr lang="en-GB" dirty="0"/>
                        <a:t>4</a:t>
                      </a:r>
                      <a:endParaRPr lang="en-IN" dirty="0"/>
                    </a:p>
                  </a:txBody>
                  <a:tcPr/>
                </a:tc>
                <a:extLst>
                  <a:ext uri="{0D108BD9-81ED-4DB2-BD59-A6C34878D82A}">
                    <a16:rowId xmlns:a16="http://schemas.microsoft.com/office/drawing/2014/main" val="2732255235"/>
                  </a:ext>
                </a:extLst>
              </a:tr>
              <a:tr h="465193">
                <a:tc>
                  <a:txBody>
                    <a:bodyPr/>
                    <a:lstStyle/>
                    <a:p>
                      <a:r>
                        <a:rPr lang="en-GB" dirty="0"/>
                        <a:t>STATE</a:t>
                      </a:r>
                      <a:endParaRPr lang="en-IN" dirty="0"/>
                    </a:p>
                  </a:txBody>
                  <a:tcPr/>
                </a:tc>
                <a:tc>
                  <a:txBody>
                    <a:bodyPr/>
                    <a:lstStyle/>
                    <a:p>
                      <a:r>
                        <a:rPr lang="en-GB" dirty="0"/>
                        <a:t>33</a:t>
                      </a:r>
                      <a:endParaRPr lang="en-IN" dirty="0"/>
                    </a:p>
                  </a:txBody>
                  <a:tcPr/>
                </a:tc>
                <a:extLst>
                  <a:ext uri="{0D108BD9-81ED-4DB2-BD59-A6C34878D82A}">
                    <a16:rowId xmlns:a16="http://schemas.microsoft.com/office/drawing/2014/main" val="2108938744"/>
                  </a:ext>
                </a:extLst>
              </a:tr>
              <a:tr h="465193">
                <a:tc>
                  <a:txBody>
                    <a:bodyPr/>
                    <a:lstStyle/>
                    <a:p>
                      <a:r>
                        <a:rPr lang="en-GB" dirty="0"/>
                        <a:t>PRODUCT CODE</a:t>
                      </a:r>
                      <a:endParaRPr lang="en-IN" dirty="0"/>
                    </a:p>
                  </a:txBody>
                  <a:tcPr/>
                </a:tc>
                <a:tc>
                  <a:txBody>
                    <a:bodyPr/>
                    <a:lstStyle/>
                    <a:p>
                      <a:r>
                        <a:rPr lang="en-GB" dirty="0"/>
                        <a:t>70</a:t>
                      </a:r>
                      <a:endParaRPr lang="en-IN" dirty="0"/>
                    </a:p>
                  </a:txBody>
                  <a:tcPr/>
                </a:tc>
                <a:extLst>
                  <a:ext uri="{0D108BD9-81ED-4DB2-BD59-A6C34878D82A}">
                    <a16:rowId xmlns:a16="http://schemas.microsoft.com/office/drawing/2014/main" val="824821384"/>
                  </a:ext>
                </a:extLst>
              </a:tr>
              <a:tr h="465193">
                <a:tc>
                  <a:txBody>
                    <a:bodyPr/>
                    <a:lstStyle/>
                    <a:p>
                      <a:r>
                        <a:rPr lang="en-GB" dirty="0"/>
                        <a:t>TRANSACTION TYPE</a:t>
                      </a:r>
                      <a:endParaRPr lang="en-IN" dirty="0"/>
                    </a:p>
                  </a:txBody>
                  <a:tcPr/>
                </a:tc>
                <a:tc>
                  <a:txBody>
                    <a:bodyPr/>
                    <a:lstStyle/>
                    <a:p>
                      <a:r>
                        <a:rPr lang="en-GB" dirty="0"/>
                        <a:t>2</a:t>
                      </a:r>
                      <a:endParaRPr lang="en-IN" dirty="0"/>
                    </a:p>
                  </a:txBody>
                  <a:tcPr/>
                </a:tc>
                <a:extLst>
                  <a:ext uri="{0D108BD9-81ED-4DB2-BD59-A6C34878D82A}">
                    <a16:rowId xmlns:a16="http://schemas.microsoft.com/office/drawing/2014/main" val="3509010403"/>
                  </a:ext>
                </a:extLst>
              </a:tr>
            </a:tbl>
          </a:graphicData>
        </a:graphic>
      </p:graphicFrame>
      <p:sp>
        <p:nvSpPr>
          <p:cNvPr id="10" name="TextBox 9">
            <a:extLst>
              <a:ext uri="{FF2B5EF4-FFF2-40B4-BE49-F238E27FC236}">
                <a16:creationId xmlns:a16="http://schemas.microsoft.com/office/drawing/2014/main" id="{717A0E50-4BF5-48A4-96F6-22A415A67B0D}"/>
              </a:ext>
            </a:extLst>
          </p:cNvPr>
          <p:cNvSpPr txBox="1"/>
          <p:nvPr/>
        </p:nvSpPr>
        <p:spPr>
          <a:xfrm>
            <a:off x="1337453" y="1035695"/>
            <a:ext cx="3944471" cy="461665"/>
          </a:xfrm>
          <a:prstGeom prst="rect">
            <a:avLst/>
          </a:prstGeom>
          <a:noFill/>
        </p:spPr>
        <p:txBody>
          <a:bodyPr wrap="square" rtlCol="0">
            <a:spAutoFit/>
          </a:bodyPr>
          <a:lstStyle/>
          <a:p>
            <a:r>
              <a:rPr lang="en-GB" sz="2400" b="1" dirty="0">
                <a:latin typeface="Lucida Sans" panose="020B0602030504020204" pitchFamily="34" charset="0"/>
              </a:rPr>
              <a:t>STATISTICAL INSIGHTS</a:t>
            </a:r>
            <a:endParaRPr lang="en-IN" sz="2400" b="1" dirty="0">
              <a:latin typeface="Lucida Sans" panose="020B0602030504020204" pitchFamily="34" charset="0"/>
            </a:endParaRPr>
          </a:p>
        </p:txBody>
      </p:sp>
      <p:cxnSp>
        <p:nvCxnSpPr>
          <p:cNvPr id="14" name="Straight Connector 13">
            <a:extLst>
              <a:ext uri="{FF2B5EF4-FFF2-40B4-BE49-F238E27FC236}">
                <a16:creationId xmlns:a16="http://schemas.microsoft.com/office/drawing/2014/main" id="{526D6461-9E2F-455A-96DB-AF701E2A25D8}"/>
              </a:ext>
            </a:extLst>
          </p:cNvPr>
          <p:cNvCxnSpPr/>
          <p:nvPr/>
        </p:nvCxnSpPr>
        <p:spPr>
          <a:xfrm>
            <a:off x="6329082" y="833718"/>
            <a:ext cx="0" cy="5609071"/>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418AE52-5034-4F22-BDB4-90B1E9203180}"/>
              </a:ext>
            </a:extLst>
          </p:cNvPr>
          <p:cNvSpPr txBox="1"/>
          <p:nvPr/>
        </p:nvSpPr>
        <p:spPr>
          <a:xfrm>
            <a:off x="7586914" y="1035695"/>
            <a:ext cx="3290043" cy="461665"/>
          </a:xfrm>
          <a:prstGeom prst="rect">
            <a:avLst/>
          </a:prstGeom>
          <a:noFill/>
        </p:spPr>
        <p:txBody>
          <a:bodyPr wrap="square" rtlCol="0">
            <a:spAutoFit/>
          </a:bodyPr>
          <a:lstStyle/>
          <a:p>
            <a:r>
              <a:rPr lang="en-GB" sz="2400" b="1" dirty="0">
                <a:latin typeface="Lucida Sans" panose="020B0602030504020204" pitchFamily="34" charset="0"/>
              </a:rPr>
              <a:t>BUSINESS INSIGHTS</a:t>
            </a:r>
            <a:endParaRPr lang="en-IN" sz="2400" b="1" dirty="0">
              <a:latin typeface="Lucida Sans" panose="020B0602030504020204" pitchFamily="34" charset="0"/>
            </a:endParaRPr>
          </a:p>
        </p:txBody>
      </p:sp>
      <p:sp>
        <p:nvSpPr>
          <p:cNvPr id="16" name="TextBox 15">
            <a:extLst>
              <a:ext uri="{FF2B5EF4-FFF2-40B4-BE49-F238E27FC236}">
                <a16:creationId xmlns:a16="http://schemas.microsoft.com/office/drawing/2014/main" id="{3B44EB0A-3979-4E26-B64B-215CBC9FAFFF}"/>
              </a:ext>
            </a:extLst>
          </p:cNvPr>
          <p:cNvSpPr txBox="1"/>
          <p:nvPr/>
        </p:nvSpPr>
        <p:spPr>
          <a:xfrm>
            <a:off x="6976633" y="1798966"/>
            <a:ext cx="4545101" cy="4252639"/>
          </a:xfrm>
          <a:prstGeom prst="rect">
            <a:avLst/>
          </a:prstGeom>
          <a:noFill/>
        </p:spPr>
        <p:txBody>
          <a:bodyPr wrap="square" rtlCol="0">
            <a:spAutoFit/>
          </a:bodyPr>
          <a:lstStyle/>
          <a:p>
            <a:pPr marL="285750" lvl="0" indent="-285750">
              <a:lnSpc>
                <a:spcPct val="150000"/>
              </a:lnSpc>
              <a:buFont typeface="Wingdings" panose="05000000000000000000" pitchFamily="2" charset="2"/>
              <a:buChar char="v"/>
            </a:pPr>
            <a:r>
              <a:rPr lang="en-GB" dirty="0">
                <a:latin typeface="Lucida Sans" panose="020B0602030504020204" pitchFamily="34" charset="0"/>
              </a:rPr>
              <a:t>Customer ordered each product </a:t>
            </a:r>
            <a:r>
              <a:rPr lang="en-GB" dirty="0" err="1">
                <a:latin typeface="Lucida Sans" panose="020B0602030504020204" pitchFamily="34" charset="0"/>
              </a:rPr>
              <a:t>atleast</a:t>
            </a:r>
            <a:r>
              <a:rPr lang="en-GB" dirty="0">
                <a:latin typeface="Lucida Sans" panose="020B0602030504020204" pitchFamily="34" charset="0"/>
              </a:rPr>
              <a:t> 50 unit and max 600 units</a:t>
            </a:r>
          </a:p>
          <a:p>
            <a:pPr marL="285750" lvl="0" indent="-285750">
              <a:lnSpc>
                <a:spcPct val="150000"/>
              </a:lnSpc>
              <a:buFont typeface="Wingdings" panose="05000000000000000000" pitchFamily="2" charset="2"/>
              <a:buChar char="v"/>
            </a:pPr>
            <a:r>
              <a:rPr lang="en-GB" dirty="0">
                <a:latin typeface="Lucida Sans" panose="020B0602030504020204" pitchFamily="34" charset="0"/>
              </a:rPr>
              <a:t>Most ordered product is A010000035 so if we maintain more units of this product would be benefit</a:t>
            </a:r>
          </a:p>
          <a:p>
            <a:pPr marL="285750" lvl="0" indent="-285750">
              <a:lnSpc>
                <a:spcPct val="150000"/>
              </a:lnSpc>
              <a:buFont typeface="Wingdings" panose="05000000000000000000" pitchFamily="2" charset="2"/>
              <a:buChar char="v"/>
            </a:pPr>
            <a:r>
              <a:rPr lang="en-GB" dirty="0">
                <a:latin typeface="Lucida Sans" panose="020B0602030504020204" pitchFamily="34" charset="0"/>
              </a:rPr>
              <a:t>So, maintaining each product 100 or 120 units would be better in inventory room</a:t>
            </a:r>
          </a:p>
          <a:p>
            <a:pPr marL="285750" lvl="0" indent="-285750">
              <a:lnSpc>
                <a:spcPct val="150000"/>
              </a:lnSpc>
              <a:buFont typeface="Wingdings" panose="05000000000000000000" pitchFamily="2" charset="2"/>
              <a:buChar char="v"/>
            </a:pPr>
            <a:r>
              <a:rPr lang="en-GB" dirty="0">
                <a:latin typeface="Lucida Sans" panose="020B0602030504020204" pitchFamily="34" charset="0"/>
              </a:rPr>
              <a:t>Customer name 11 is the most frequent customer</a:t>
            </a:r>
          </a:p>
          <a:p>
            <a:pPr marL="285750" lvl="0" indent="-285750">
              <a:lnSpc>
                <a:spcPct val="150000"/>
              </a:lnSpc>
              <a:buFont typeface="Wingdings" panose="05000000000000000000" pitchFamily="2" charset="2"/>
              <a:buChar char="v"/>
            </a:pPr>
            <a:r>
              <a:rPr lang="en-GB" dirty="0">
                <a:latin typeface="Lucida Sans" panose="020B0602030504020204" pitchFamily="34" charset="0"/>
              </a:rPr>
              <a:t>The city </a:t>
            </a:r>
            <a:r>
              <a:rPr lang="en-GB" dirty="0" err="1">
                <a:latin typeface="Lucida Sans" panose="020B0602030504020204" pitchFamily="34" charset="0"/>
              </a:rPr>
              <a:t>ahmedabad</a:t>
            </a:r>
            <a:r>
              <a:rPr lang="en-GB" dirty="0">
                <a:latin typeface="Lucida Sans" panose="020B0602030504020204" pitchFamily="34" charset="0"/>
              </a:rPr>
              <a:t> is the most frequent city</a:t>
            </a:r>
          </a:p>
          <a:p>
            <a:pPr marL="285750" lvl="0" indent="-285750">
              <a:lnSpc>
                <a:spcPct val="150000"/>
              </a:lnSpc>
              <a:buFont typeface="Wingdings" panose="05000000000000000000" pitchFamily="2" charset="2"/>
              <a:buChar char="v"/>
            </a:pPr>
            <a:r>
              <a:rPr lang="en-GB" dirty="0">
                <a:latin typeface="Lucida Sans" panose="020B0602030504020204" pitchFamily="34" charset="0"/>
              </a:rPr>
              <a:t>The state </a:t>
            </a:r>
            <a:r>
              <a:rPr lang="en-GB" dirty="0" err="1">
                <a:latin typeface="Lucida Sans" panose="020B0602030504020204" pitchFamily="34" charset="0"/>
              </a:rPr>
              <a:t>maharastra</a:t>
            </a:r>
            <a:r>
              <a:rPr lang="en-GB" dirty="0">
                <a:latin typeface="Lucida Sans" panose="020B0602030504020204" pitchFamily="34" charset="0"/>
              </a:rPr>
              <a:t> the most frequent state</a:t>
            </a:r>
          </a:p>
          <a:p>
            <a:pPr marL="285750" lvl="0" indent="-285750">
              <a:lnSpc>
                <a:spcPct val="150000"/>
              </a:lnSpc>
              <a:buFont typeface="Wingdings" panose="05000000000000000000" pitchFamily="2" charset="2"/>
              <a:buChar char="v"/>
            </a:pPr>
            <a:r>
              <a:rPr lang="en-GB" dirty="0">
                <a:latin typeface="Lucida Sans" panose="020B0602030504020204" pitchFamily="34" charset="0"/>
              </a:rPr>
              <a:t>The region north is the most frequent region</a:t>
            </a:r>
          </a:p>
          <a:p>
            <a:pPr marL="285750" lvl="0" indent="-285750">
              <a:lnSpc>
                <a:spcPct val="150000"/>
              </a:lnSpc>
              <a:buFont typeface="Arial" panose="020B0604020202020204" pitchFamily="34" charset="0"/>
              <a:buChar char="•"/>
            </a:pPr>
            <a:endParaRPr lang="en-IN" dirty="0">
              <a:latin typeface="Lucida Sans" panose="020B0602030504020204" pitchFamily="34" charset="0"/>
            </a:endParaRPr>
          </a:p>
        </p:txBody>
      </p:sp>
    </p:spTree>
    <p:extLst>
      <p:ext uri="{BB962C8B-B14F-4D97-AF65-F5344CB8AC3E}">
        <p14:creationId xmlns:p14="http://schemas.microsoft.com/office/powerpoint/2010/main" val="247565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263"/>
                                        </p:tgtEl>
                                      </p:cBhvr>
                                    </p:animEffect>
                                    <p:set>
                                      <p:cBhvr>
                                        <p:cTn id="7" dur="1" fill="hold">
                                          <p:stCondLst>
                                            <p:cond delay="499"/>
                                          </p:stCondLst>
                                        </p:cTn>
                                        <p:tgtEl>
                                          <p:spTgt spid="263"/>
                                        </p:tgtEl>
                                        <p:attrNameLst>
                                          <p:attrName>style.visibility</p:attrName>
                                        </p:attrNameLst>
                                      </p:cBhvr>
                                      <p:to>
                                        <p:strVal val="hidden"/>
                                      </p:to>
                                    </p:set>
                                  </p:childTnLst>
                                </p:cTn>
                              </p:par>
                              <p:par>
                                <p:cTn id="8" presetID="16" presetClass="exit" presetSubtype="21" fill="hold" grpId="0" nodeType="withEffect">
                                  <p:stCondLst>
                                    <p:cond delay="0"/>
                                  </p:stCondLst>
                                  <p:childTnLst>
                                    <p:animEffect transition="out" filter="barn(inVertical)">
                                      <p:cBhvr>
                                        <p:cTn id="9" dur="500"/>
                                        <p:tgtEl>
                                          <p:spTgt spid="264"/>
                                        </p:tgtEl>
                                      </p:cBhvr>
                                    </p:animEffect>
                                    <p:set>
                                      <p:cBhvr>
                                        <p:cTn id="10" dur="1" fill="hold">
                                          <p:stCondLst>
                                            <p:cond delay="499"/>
                                          </p:stCondLst>
                                        </p:cTn>
                                        <p:tgtEl>
                                          <p:spTgt spid="264"/>
                                        </p:tgtEl>
                                        <p:attrNameLst>
                                          <p:attrName>style.visibility</p:attrName>
                                        </p:attrNameLst>
                                      </p:cBhvr>
                                      <p:to>
                                        <p:strVal val="hidden"/>
                                      </p:to>
                                    </p:set>
                                  </p:childTnLst>
                                </p:cTn>
                              </p:par>
                              <p:par>
                                <p:cTn id="11" presetID="16" presetClass="exit" presetSubtype="21" fill="hold" nodeType="withEffect">
                                  <p:stCondLst>
                                    <p:cond delay="0"/>
                                  </p:stCondLst>
                                  <p:childTnLst>
                                    <p:animEffect transition="out" filter="barn(inVertical)">
                                      <p:cBhvr>
                                        <p:cTn id="12" dur="500"/>
                                        <p:tgtEl>
                                          <p:spTgt spid="265"/>
                                        </p:tgtEl>
                                      </p:cBhvr>
                                    </p:animEffect>
                                    <p:set>
                                      <p:cBhvr>
                                        <p:cTn id="13" dur="1" fill="hold">
                                          <p:stCondLst>
                                            <p:cond delay="499"/>
                                          </p:stCondLst>
                                        </p:cTn>
                                        <p:tgtEl>
                                          <p:spTgt spid="265"/>
                                        </p:tgtEl>
                                        <p:attrNameLst>
                                          <p:attrName>style.visibility</p:attrName>
                                        </p:attrNameLst>
                                      </p:cBhvr>
                                      <p:to>
                                        <p:strVal val="hidden"/>
                                      </p:to>
                                    </p:set>
                                  </p:childTnLst>
                                </p:cTn>
                              </p:par>
                              <p:par>
                                <p:cTn id="14" presetID="16" presetClass="exit" presetSubtype="21" fill="hold" nodeType="withEffect">
                                  <p:stCondLst>
                                    <p:cond delay="0"/>
                                  </p:stCondLst>
                                  <p:childTnLst>
                                    <p:animEffect transition="out" filter="barn(inVertical)">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par>
                                <p:cTn id="17" presetID="16" presetClass="exit" presetSubtype="21" fill="hold" grpId="0" nodeType="withEffect">
                                  <p:stCondLst>
                                    <p:cond delay="0"/>
                                  </p:stCondLst>
                                  <p:childTnLst>
                                    <p:animEffect transition="out" filter="barn(inVertical)">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par>
                                <p:cTn id="20" presetID="16" presetClass="exit" presetSubtype="21" fill="hold" nodeType="withEffect">
                                  <p:stCondLst>
                                    <p:cond delay="0"/>
                                  </p:stCondLst>
                                  <p:childTnLst>
                                    <p:animEffect transition="out" filter="barn(inVertical)">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par>
                                <p:cTn id="23" presetID="16" presetClass="exit" presetSubtype="21" fill="hold" grpId="0" nodeType="withEffect">
                                  <p:stCondLst>
                                    <p:cond delay="0"/>
                                  </p:stCondLst>
                                  <p:childTnLst>
                                    <p:animEffect transition="out" filter="barn(inVertical)">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par>
                                <p:cTn id="26" presetID="16" presetClass="exit" presetSubtype="21" fill="hold" grpId="0" nodeType="withEffect">
                                  <p:stCondLst>
                                    <p:cond delay="0"/>
                                  </p:stCondLst>
                                  <p:childTnLst>
                                    <p:animEffect transition="out" filter="barn(inVertical)">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p:bldP spid="264" grpId="0"/>
      <p:bldP spid="10"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262"/>
        <p:cNvGrpSpPr/>
        <p:nvPr/>
      </p:nvGrpSpPr>
      <p:grpSpPr>
        <a:xfrm>
          <a:off x="0" y="0"/>
          <a:ext cx="0" cy="0"/>
          <a:chOff x="0" y="0"/>
          <a:chExt cx="0" cy="0"/>
        </a:xfrm>
      </p:grpSpPr>
      <p:sp>
        <p:nvSpPr>
          <p:cNvPr id="263" name="Google Shape;263;p25"/>
          <p:cNvSpPr txBox="1">
            <a:spLocks noGrp="1"/>
          </p:cNvSpPr>
          <p:nvPr>
            <p:ph type="title"/>
          </p:nvPr>
        </p:nvSpPr>
        <p:spPr>
          <a:xfrm>
            <a:off x="287364" y="111388"/>
            <a:ext cx="3944472"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GB" sz="4400" b="1" dirty="0">
                <a:latin typeface="Lucida Sans" panose="020B0602030504020204" pitchFamily="34" charset="0"/>
                <a:ea typeface="Times New Roman"/>
                <a:cs typeface="Times New Roman" panose="02020603050405020304" pitchFamily="18" charset="0"/>
                <a:sym typeface="Times New Roman"/>
              </a:rPr>
              <a:t>AFTER EDA</a:t>
            </a:r>
            <a:endParaRPr sz="4400" b="1" dirty="0">
              <a:latin typeface="Lucida Sans" panose="020B0602030504020204" pitchFamily="34" charset="0"/>
              <a:ea typeface="Times New Roman"/>
              <a:cs typeface="Times New Roman" panose="02020603050405020304" pitchFamily="18" charset="0"/>
              <a:sym typeface="Times New Roman"/>
            </a:endParaRPr>
          </a:p>
        </p:txBody>
      </p:sp>
      <p:sp>
        <p:nvSpPr>
          <p:cNvPr id="264" name="Google Shape;264;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Lucida Sans" panose="020B0602030504020204" pitchFamily="34" charset="0"/>
              </a:rPr>
              <a:t>19</a:t>
            </a:fld>
            <a:endParaRPr>
              <a:latin typeface="Lucida Sans" panose="020B0602030504020204" pitchFamily="34" charset="0"/>
            </a:endParaRPr>
          </a:p>
        </p:txBody>
      </p:sp>
      <p:pic>
        <p:nvPicPr>
          <p:cNvPr id="265" name="Google Shape;265;p25"/>
          <p:cNvPicPr preferRelativeResize="0"/>
          <p:nvPr/>
        </p:nvPicPr>
        <p:blipFill rotWithShape="1">
          <a:blip r:embed="rId4">
            <a:alphaModFix/>
          </a:blip>
          <a:srcRect/>
          <a:stretch/>
        </p:blipFill>
        <p:spPr>
          <a:xfrm>
            <a:off x="9580951" y="6040102"/>
            <a:ext cx="2592012" cy="805375"/>
          </a:xfrm>
          <a:prstGeom prst="rect">
            <a:avLst/>
          </a:prstGeom>
          <a:noFill/>
          <a:ln>
            <a:noFill/>
          </a:ln>
        </p:spPr>
      </p:pic>
      <p:graphicFrame>
        <p:nvGraphicFramePr>
          <p:cNvPr id="5" name="Table 5">
            <a:extLst>
              <a:ext uri="{FF2B5EF4-FFF2-40B4-BE49-F238E27FC236}">
                <a16:creationId xmlns:a16="http://schemas.microsoft.com/office/drawing/2014/main" id="{BECAF49E-1582-4B83-A521-7C2F8CDF0946}"/>
              </a:ext>
            </a:extLst>
          </p:cNvPr>
          <p:cNvGraphicFramePr>
            <a:graphicFrameLocks noGrp="1"/>
          </p:cNvGraphicFramePr>
          <p:nvPr>
            <p:extLst>
              <p:ext uri="{D42A27DB-BD31-4B8C-83A1-F6EECF244321}">
                <p14:modId xmlns:p14="http://schemas.microsoft.com/office/powerpoint/2010/main" val="3356087338"/>
              </p:ext>
            </p:extLst>
          </p:nvPr>
        </p:nvGraphicFramePr>
        <p:xfrm>
          <a:off x="434108" y="1678938"/>
          <a:ext cx="5495367" cy="4669865"/>
        </p:xfrm>
        <a:graphic>
          <a:graphicData uri="http://schemas.openxmlformats.org/drawingml/2006/table">
            <a:tbl>
              <a:tblPr firstRow="1" bandRow="1"/>
              <a:tblGrid>
                <a:gridCol w="2728537">
                  <a:extLst>
                    <a:ext uri="{9D8B030D-6E8A-4147-A177-3AD203B41FA5}">
                      <a16:colId xmlns:a16="http://schemas.microsoft.com/office/drawing/2014/main" val="351204523"/>
                    </a:ext>
                  </a:extLst>
                </a:gridCol>
                <a:gridCol w="2766830">
                  <a:extLst>
                    <a:ext uri="{9D8B030D-6E8A-4147-A177-3AD203B41FA5}">
                      <a16:colId xmlns:a16="http://schemas.microsoft.com/office/drawing/2014/main" val="387751317"/>
                    </a:ext>
                  </a:extLst>
                </a:gridCol>
              </a:tblGrid>
              <a:tr h="483128">
                <a:tc>
                  <a:txBody>
                    <a:bodyPr/>
                    <a:lstStyle/>
                    <a:p>
                      <a:r>
                        <a:rPr lang="en-GB" dirty="0"/>
                        <a:t>QTY</a:t>
                      </a:r>
                      <a:endParaRPr lang="en-IN" dirty="0"/>
                    </a:p>
                  </a:txBody>
                  <a:tcPr/>
                </a:tc>
                <a:tc>
                  <a:txBody>
                    <a:bodyPr/>
                    <a:lstStyle/>
                    <a:p>
                      <a:r>
                        <a:rPr lang="en-GB" dirty="0"/>
                        <a:t>961</a:t>
                      </a:r>
                      <a:endParaRPr lang="en-IN" dirty="0"/>
                    </a:p>
                  </a:txBody>
                  <a:tcPr/>
                </a:tc>
                <a:extLst>
                  <a:ext uri="{0D108BD9-81ED-4DB2-BD59-A6C34878D82A}">
                    <a16:rowId xmlns:a16="http://schemas.microsoft.com/office/drawing/2014/main" val="4124862605"/>
                  </a:ext>
                </a:extLst>
              </a:tr>
              <a:tr h="465193">
                <a:tc>
                  <a:txBody>
                    <a:bodyPr/>
                    <a:lstStyle/>
                    <a:p>
                      <a:r>
                        <a:rPr lang="en-GB" dirty="0"/>
                        <a:t>WHNAME</a:t>
                      </a:r>
                      <a:endParaRPr lang="en-IN" dirty="0"/>
                    </a:p>
                  </a:txBody>
                  <a:tcPr/>
                </a:tc>
                <a:tc>
                  <a:txBody>
                    <a:bodyPr/>
                    <a:lstStyle/>
                    <a:p>
                      <a:r>
                        <a:rPr lang="en-GB" dirty="0"/>
                        <a:t>87</a:t>
                      </a:r>
                      <a:endParaRPr lang="en-IN" dirty="0"/>
                    </a:p>
                  </a:txBody>
                  <a:tcPr/>
                </a:tc>
                <a:extLst>
                  <a:ext uri="{0D108BD9-81ED-4DB2-BD59-A6C34878D82A}">
                    <a16:rowId xmlns:a16="http://schemas.microsoft.com/office/drawing/2014/main" val="1337495959"/>
                  </a:ext>
                </a:extLst>
              </a:tr>
              <a:tr h="465193">
                <a:tc gridSpan="2">
                  <a:txBody>
                    <a:bodyPr/>
                    <a:lstStyle/>
                    <a:p>
                      <a:pPr algn="ctr"/>
                      <a:r>
                        <a:rPr lang="en-GB" b="1" dirty="0"/>
                        <a:t>FIRST MOVEMENT BUSINESS DECISION</a:t>
                      </a:r>
                      <a:endParaRPr lang="en-IN" b="1" dirty="0"/>
                    </a:p>
                  </a:txBody>
                  <a:tcPr/>
                </a:tc>
                <a:tc hMerge="1">
                  <a:txBody>
                    <a:bodyPr/>
                    <a:lstStyle/>
                    <a:p>
                      <a:endParaRPr lang="en-IN" dirty="0"/>
                    </a:p>
                  </a:txBody>
                  <a:tcPr/>
                </a:tc>
                <a:extLst>
                  <a:ext uri="{0D108BD9-81ED-4DB2-BD59-A6C34878D82A}">
                    <a16:rowId xmlns:a16="http://schemas.microsoft.com/office/drawing/2014/main" val="1208688592"/>
                  </a:ext>
                </a:extLst>
              </a:tr>
              <a:tr h="465193">
                <a:tc>
                  <a:txBody>
                    <a:bodyPr/>
                    <a:lstStyle/>
                    <a:p>
                      <a:r>
                        <a:rPr lang="en-GB" dirty="0"/>
                        <a:t>MEAN</a:t>
                      </a:r>
                      <a:endParaRPr lang="en-IN" dirty="0"/>
                    </a:p>
                  </a:txBody>
                  <a:tcPr/>
                </a:tc>
                <a:tc>
                  <a:txBody>
                    <a:bodyPr/>
                    <a:lstStyle/>
                    <a:p>
                      <a:r>
                        <a:rPr lang="en-GB" dirty="0"/>
                        <a:t>43.015</a:t>
                      </a:r>
                      <a:endParaRPr lang="en-IN" dirty="0"/>
                    </a:p>
                  </a:txBody>
                  <a:tcPr/>
                </a:tc>
                <a:extLst>
                  <a:ext uri="{0D108BD9-81ED-4DB2-BD59-A6C34878D82A}">
                    <a16:rowId xmlns:a16="http://schemas.microsoft.com/office/drawing/2014/main" val="1711255087"/>
                  </a:ext>
                </a:extLst>
              </a:tr>
              <a:tr h="465193">
                <a:tc>
                  <a:txBody>
                    <a:bodyPr/>
                    <a:lstStyle/>
                    <a:p>
                      <a:r>
                        <a:rPr lang="en-GB" dirty="0"/>
                        <a:t>MEDAIN</a:t>
                      </a:r>
                      <a:endParaRPr lang="en-IN" dirty="0"/>
                    </a:p>
                  </a:txBody>
                  <a:tcPr/>
                </a:tc>
                <a:tc>
                  <a:txBody>
                    <a:bodyPr/>
                    <a:lstStyle/>
                    <a:p>
                      <a:r>
                        <a:rPr lang="en-GB" dirty="0"/>
                        <a:t>100</a:t>
                      </a:r>
                      <a:endParaRPr lang="en-IN" dirty="0"/>
                    </a:p>
                  </a:txBody>
                  <a:tcPr/>
                </a:tc>
                <a:extLst>
                  <a:ext uri="{0D108BD9-81ED-4DB2-BD59-A6C34878D82A}">
                    <a16:rowId xmlns:a16="http://schemas.microsoft.com/office/drawing/2014/main" val="3000054514"/>
                  </a:ext>
                </a:extLst>
              </a:tr>
              <a:tr h="465193">
                <a:tc>
                  <a:txBody>
                    <a:bodyPr/>
                    <a:lstStyle/>
                    <a:p>
                      <a:r>
                        <a:rPr lang="en-GB" dirty="0"/>
                        <a:t>MODE</a:t>
                      </a:r>
                      <a:endParaRPr lang="en-IN" dirty="0"/>
                    </a:p>
                  </a:txBody>
                  <a:tcPr/>
                </a:tc>
                <a:tc>
                  <a:txBody>
                    <a:bodyPr/>
                    <a:lstStyle/>
                    <a:p>
                      <a:r>
                        <a:rPr lang="en-GB" dirty="0"/>
                        <a:t>100</a:t>
                      </a:r>
                      <a:endParaRPr lang="en-IN" dirty="0"/>
                    </a:p>
                  </a:txBody>
                  <a:tcPr/>
                </a:tc>
                <a:extLst>
                  <a:ext uri="{0D108BD9-81ED-4DB2-BD59-A6C34878D82A}">
                    <a16:rowId xmlns:a16="http://schemas.microsoft.com/office/drawing/2014/main" val="1212140196"/>
                  </a:ext>
                </a:extLst>
              </a:tr>
              <a:tr h="465193">
                <a:tc gridSpan="2">
                  <a:txBody>
                    <a:bodyPr/>
                    <a:lstStyle/>
                    <a:p>
                      <a:pPr algn="ctr"/>
                      <a:r>
                        <a:rPr lang="en-GB" b="1" dirty="0"/>
                        <a:t>SECOND MOVEMENT BUSINESS DECISION</a:t>
                      </a:r>
                      <a:endParaRPr lang="en-IN" b="1" dirty="0"/>
                    </a:p>
                  </a:txBody>
                  <a:tcPr/>
                </a:tc>
                <a:tc hMerge="1">
                  <a:txBody>
                    <a:bodyPr/>
                    <a:lstStyle/>
                    <a:p>
                      <a:endParaRPr lang="en-IN" dirty="0"/>
                    </a:p>
                  </a:txBody>
                  <a:tcPr/>
                </a:tc>
                <a:extLst>
                  <a:ext uri="{0D108BD9-81ED-4DB2-BD59-A6C34878D82A}">
                    <a16:rowId xmlns:a16="http://schemas.microsoft.com/office/drawing/2014/main" val="2732255235"/>
                  </a:ext>
                </a:extLst>
              </a:tr>
              <a:tr h="465193">
                <a:tc>
                  <a:txBody>
                    <a:bodyPr/>
                    <a:lstStyle/>
                    <a:p>
                      <a:r>
                        <a:rPr lang="en-GB" dirty="0"/>
                        <a:t>STANDARD DEVIATION</a:t>
                      </a:r>
                      <a:endParaRPr lang="en-IN" dirty="0"/>
                    </a:p>
                  </a:txBody>
                  <a:tcPr/>
                </a:tc>
                <a:tc>
                  <a:txBody>
                    <a:bodyPr/>
                    <a:lstStyle/>
                    <a:p>
                      <a:r>
                        <a:rPr lang="en-GB" dirty="0"/>
                        <a:t>211.016</a:t>
                      </a:r>
                      <a:endParaRPr lang="en-IN" dirty="0"/>
                    </a:p>
                  </a:txBody>
                  <a:tcPr/>
                </a:tc>
                <a:extLst>
                  <a:ext uri="{0D108BD9-81ED-4DB2-BD59-A6C34878D82A}">
                    <a16:rowId xmlns:a16="http://schemas.microsoft.com/office/drawing/2014/main" val="2108938744"/>
                  </a:ext>
                </a:extLst>
              </a:tr>
              <a:tr h="465193">
                <a:tc>
                  <a:txBody>
                    <a:bodyPr/>
                    <a:lstStyle/>
                    <a:p>
                      <a:r>
                        <a:rPr lang="en-GB" dirty="0"/>
                        <a:t>RANGE</a:t>
                      </a:r>
                      <a:endParaRPr lang="en-IN" dirty="0"/>
                    </a:p>
                  </a:txBody>
                  <a:tcPr/>
                </a:tc>
                <a:tc>
                  <a:txBody>
                    <a:bodyPr/>
                    <a:lstStyle/>
                    <a:p>
                      <a:r>
                        <a:rPr lang="en-GB" dirty="0"/>
                        <a:t>1140</a:t>
                      </a:r>
                      <a:endParaRPr lang="en-IN" dirty="0"/>
                    </a:p>
                  </a:txBody>
                  <a:tcPr/>
                </a:tc>
                <a:extLst>
                  <a:ext uri="{0D108BD9-81ED-4DB2-BD59-A6C34878D82A}">
                    <a16:rowId xmlns:a16="http://schemas.microsoft.com/office/drawing/2014/main" val="824821384"/>
                  </a:ext>
                </a:extLst>
              </a:tr>
              <a:tr h="465193">
                <a:tc>
                  <a:txBody>
                    <a:bodyPr/>
                    <a:lstStyle/>
                    <a:p>
                      <a:r>
                        <a:rPr lang="en-GB" dirty="0"/>
                        <a:t>VARIANCE</a:t>
                      </a:r>
                      <a:endParaRPr lang="en-IN" dirty="0"/>
                    </a:p>
                  </a:txBody>
                  <a:tcPr/>
                </a:tc>
                <a:tc>
                  <a:txBody>
                    <a:bodyPr/>
                    <a:lstStyle/>
                    <a:p>
                      <a:r>
                        <a:rPr lang="en-GB" dirty="0"/>
                        <a:t>44528.051</a:t>
                      </a:r>
                      <a:endParaRPr lang="en-IN" dirty="0"/>
                    </a:p>
                  </a:txBody>
                  <a:tcPr/>
                </a:tc>
                <a:extLst>
                  <a:ext uri="{0D108BD9-81ED-4DB2-BD59-A6C34878D82A}">
                    <a16:rowId xmlns:a16="http://schemas.microsoft.com/office/drawing/2014/main" val="3509010403"/>
                  </a:ext>
                </a:extLst>
              </a:tr>
            </a:tbl>
          </a:graphicData>
        </a:graphic>
      </p:graphicFrame>
      <p:sp>
        <p:nvSpPr>
          <p:cNvPr id="10" name="TextBox 9">
            <a:extLst>
              <a:ext uri="{FF2B5EF4-FFF2-40B4-BE49-F238E27FC236}">
                <a16:creationId xmlns:a16="http://schemas.microsoft.com/office/drawing/2014/main" id="{717A0E50-4BF5-48A4-96F6-22A415A67B0D}"/>
              </a:ext>
            </a:extLst>
          </p:cNvPr>
          <p:cNvSpPr txBox="1"/>
          <p:nvPr/>
        </p:nvSpPr>
        <p:spPr>
          <a:xfrm>
            <a:off x="1337453" y="1035695"/>
            <a:ext cx="3944471" cy="461665"/>
          </a:xfrm>
          <a:prstGeom prst="rect">
            <a:avLst/>
          </a:prstGeom>
          <a:noFill/>
        </p:spPr>
        <p:txBody>
          <a:bodyPr wrap="square" rtlCol="0">
            <a:spAutoFit/>
          </a:bodyPr>
          <a:lstStyle/>
          <a:p>
            <a:r>
              <a:rPr lang="en-GB" sz="2400" b="1" dirty="0">
                <a:latin typeface="Lucida Sans" panose="020B0602030504020204" pitchFamily="34" charset="0"/>
              </a:rPr>
              <a:t>STATISTICAL INSIGHTS</a:t>
            </a:r>
            <a:endParaRPr lang="en-IN" sz="2400" b="1" dirty="0">
              <a:latin typeface="Lucida Sans" panose="020B0602030504020204" pitchFamily="34" charset="0"/>
            </a:endParaRPr>
          </a:p>
        </p:txBody>
      </p:sp>
      <p:cxnSp>
        <p:nvCxnSpPr>
          <p:cNvPr id="14" name="Straight Connector 13">
            <a:extLst>
              <a:ext uri="{FF2B5EF4-FFF2-40B4-BE49-F238E27FC236}">
                <a16:creationId xmlns:a16="http://schemas.microsoft.com/office/drawing/2014/main" id="{526D6461-9E2F-455A-96DB-AF701E2A25D8}"/>
              </a:ext>
            </a:extLst>
          </p:cNvPr>
          <p:cNvCxnSpPr/>
          <p:nvPr/>
        </p:nvCxnSpPr>
        <p:spPr>
          <a:xfrm>
            <a:off x="6329082" y="833718"/>
            <a:ext cx="0" cy="5609071"/>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1" name="Table 5">
            <a:extLst>
              <a:ext uri="{FF2B5EF4-FFF2-40B4-BE49-F238E27FC236}">
                <a16:creationId xmlns:a16="http://schemas.microsoft.com/office/drawing/2014/main" id="{D008447C-685B-4633-AEAC-0E73CE843F1E}"/>
              </a:ext>
            </a:extLst>
          </p:cNvPr>
          <p:cNvGraphicFramePr>
            <a:graphicFrameLocks noGrp="1"/>
          </p:cNvGraphicFramePr>
          <p:nvPr>
            <p:extLst>
              <p:ext uri="{D42A27DB-BD31-4B8C-83A1-F6EECF244321}">
                <p14:modId xmlns:p14="http://schemas.microsoft.com/office/powerpoint/2010/main" val="3897844224"/>
              </p:ext>
            </p:extLst>
          </p:nvPr>
        </p:nvGraphicFramePr>
        <p:xfrm>
          <a:off x="6534710" y="1680481"/>
          <a:ext cx="5495367" cy="4204672"/>
        </p:xfrm>
        <a:graphic>
          <a:graphicData uri="http://schemas.openxmlformats.org/drawingml/2006/table">
            <a:tbl>
              <a:tblPr firstRow="1" bandRow="1"/>
              <a:tblGrid>
                <a:gridCol w="2728537">
                  <a:extLst>
                    <a:ext uri="{9D8B030D-6E8A-4147-A177-3AD203B41FA5}">
                      <a16:colId xmlns:a16="http://schemas.microsoft.com/office/drawing/2014/main" val="351204523"/>
                    </a:ext>
                  </a:extLst>
                </a:gridCol>
                <a:gridCol w="2766830">
                  <a:extLst>
                    <a:ext uri="{9D8B030D-6E8A-4147-A177-3AD203B41FA5}">
                      <a16:colId xmlns:a16="http://schemas.microsoft.com/office/drawing/2014/main" val="387751317"/>
                    </a:ext>
                  </a:extLst>
                </a:gridCol>
              </a:tblGrid>
              <a:tr h="483128">
                <a:tc gridSpan="2">
                  <a:txBody>
                    <a:bodyPr/>
                    <a:lstStyle/>
                    <a:p>
                      <a:pPr algn="ctr"/>
                      <a:r>
                        <a:rPr lang="en-GB" b="1" dirty="0"/>
                        <a:t>THIRD MOVEMENT BUSINESS DECISION</a:t>
                      </a:r>
                      <a:endParaRPr lang="en-IN" b="1" dirty="0"/>
                    </a:p>
                  </a:txBody>
                  <a:tcPr/>
                </a:tc>
                <a:tc hMerge="1">
                  <a:txBody>
                    <a:bodyPr/>
                    <a:lstStyle/>
                    <a:p>
                      <a:endParaRPr lang="en-IN" dirty="0"/>
                    </a:p>
                  </a:txBody>
                  <a:tcPr/>
                </a:tc>
                <a:extLst>
                  <a:ext uri="{0D108BD9-81ED-4DB2-BD59-A6C34878D82A}">
                    <a16:rowId xmlns:a16="http://schemas.microsoft.com/office/drawing/2014/main" val="4124862605"/>
                  </a:ext>
                </a:extLst>
              </a:tr>
              <a:tr h="465193">
                <a:tc>
                  <a:txBody>
                    <a:bodyPr/>
                    <a:lstStyle/>
                    <a:p>
                      <a:r>
                        <a:rPr lang="en-GB" dirty="0"/>
                        <a:t>SKEWNESS</a:t>
                      </a:r>
                      <a:endParaRPr lang="en-IN" dirty="0"/>
                    </a:p>
                  </a:txBody>
                  <a:tcPr/>
                </a:tc>
                <a:tc>
                  <a:txBody>
                    <a:bodyPr/>
                    <a:lstStyle/>
                    <a:p>
                      <a:r>
                        <a:rPr lang="en-GB" dirty="0"/>
                        <a:t>-0.1729</a:t>
                      </a:r>
                      <a:endParaRPr lang="en-IN" dirty="0"/>
                    </a:p>
                  </a:txBody>
                  <a:tcPr/>
                </a:tc>
                <a:extLst>
                  <a:ext uri="{0D108BD9-81ED-4DB2-BD59-A6C34878D82A}">
                    <a16:rowId xmlns:a16="http://schemas.microsoft.com/office/drawing/2014/main" val="1337495959"/>
                  </a:ext>
                </a:extLst>
              </a:tr>
              <a:tr h="465193">
                <a:tc gridSpan="2">
                  <a:txBody>
                    <a:bodyPr/>
                    <a:lstStyle/>
                    <a:p>
                      <a:pPr algn="ctr"/>
                      <a:r>
                        <a:rPr lang="en-GB" b="1" dirty="0"/>
                        <a:t>FOURTH MOVEMENT BUSINESS DECISION</a:t>
                      </a:r>
                      <a:endParaRPr lang="en-IN" b="1" dirty="0"/>
                    </a:p>
                  </a:txBody>
                  <a:tcPr/>
                </a:tc>
                <a:tc hMerge="1">
                  <a:txBody>
                    <a:bodyPr/>
                    <a:lstStyle/>
                    <a:p>
                      <a:endParaRPr lang="en-IN" dirty="0"/>
                    </a:p>
                  </a:txBody>
                  <a:tcPr/>
                </a:tc>
                <a:extLst>
                  <a:ext uri="{0D108BD9-81ED-4DB2-BD59-A6C34878D82A}">
                    <a16:rowId xmlns:a16="http://schemas.microsoft.com/office/drawing/2014/main" val="1208688592"/>
                  </a:ext>
                </a:extLst>
              </a:tr>
              <a:tr h="465193">
                <a:tc>
                  <a:txBody>
                    <a:bodyPr/>
                    <a:lstStyle/>
                    <a:p>
                      <a:r>
                        <a:rPr lang="en-GB" dirty="0"/>
                        <a:t>KURTOSIS</a:t>
                      </a:r>
                      <a:endParaRPr lang="en-IN" dirty="0"/>
                    </a:p>
                  </a:txBody>
                  <a:tcPr/>
                </a:tc>
                <a:tc>
                  <a:txBody>
                    <a:bodyPr/>
                    <a:lstStyle/>
                    <a:p>
                      <a:r>
                        <a:rPr lang="en-GB" dirty="0"/>
                        <a:t>-0.8636</a:t>
                      </a:r>
                      <a:endParaRPr lang="en-IN" dirty="0"/>
                    </a:p>
                  </a:txBody>
                  <a:tcPr/>
                </a:tc>
                <a:extLst>
                  <a:ext uri="{0D108BD9-81ED-4DB2-BD59-A6C34878D82A}">
                    <a16:rowId xmlns:a16="http://schemas.microsoft.com/office/drawing/2014/main" val="1711255087"/>
                  </a:ext>
                </a:extLst>
              </a:tr>
              <a:tr h="465193">
                <a:tc gridSpan="2">
                  <a:txBody>
                    <a:bodyPr/>
                    <a:lstStyle/>
                    <a:p>
                      <a:pPr algn="ctr"/>
                      <a:r>
                        <a:rPr lang="en-GB" b="1" dirty="0"/>
                        <a:t>DATA PREPROCESSING</a:t>
                      </a:r>
                      <a:endParaRPr lang="en-IN" b="1" dirty="0"/>
                    </a:p>
                  </a:txBody>
                  <a:tcPr/>
                </a:tc>
                <a:tc hMerge="1">
                  <a:txBody>
                    <a:bodyPr/>
                    <a:lstStyle/>
                    <a:p>
                      <a:endParaRPr lang="en-IN" dirty="0"/>
                    </a:p>
                  </a:txBody>
                  <a:tcPr/>
                </a:tc>
                <a:extLst>
                  <a:ext uri="{0D108BD9-81ED-4DB2-BD59-A6C34878D82A}">
                    <a16:rowId xmlns:a16="http://schemas.microsoft.com/office/drawing/2014/main" val="3000054514"/>
                  </a:ext>
                </a:extLst>
              </a:tr>
              <a:tr h="465193">
                <a:tc>
                  <a:txBody>
                    <a:bodyPr/>
                    <a:lstStyle/>
                    <a:p>
                      <a:r>
                        <a:rPr lang="en-GB" dirty="0"/>
                        <a:t>NULL VALUES</a:t>
                      </a:r>
                      <a:endParaRPr lang="en-IN" dirty="0"/>
                    </a:p>
                  </a:txBody>
                  <a:tcPr/>
                </a:tc>
                <a:tc>
                  <a:txBody>
                    <a:bodyPr/>
                    <a:lstStyle/>
                    <a:p>
                      <a:r>
                        <a:rPr lang="en-GB" dirty="0"/>
                        <a:t>NO NULL VALUES</a:t>
                      </a:r>
                      <a:endParaRPr lang="en-IN" dirty="0"/>
                    </a:p>
                  </a:txBody>
                  <a:tcPr/>
                </a:tc>
                <a:extLst>
                  <a:ext uri="{0D108BD9-81ED-4DB2-BD59-A6C34878D82A}">
                    <a16:rowId xmlns:a16="http://schemas.microsoft.com/office/drawing/2014/main" val="1212140196"/>
                  </a:ext>
                </a:extLst>
              </a:tr>
              <a:tr h="465193">
                <a:tc>
                  <a:txBody>
                    <a:bodyPr/>
                    <a:lstStyle/>
                    <a:p>
                      <a:r>
                        <a:rPr lang="en-GB" dirty="0"/>
                        <a:t>MISSING VALUES</a:t>
                      </a:r>
                      <a:endParaRPr lang="en-IN" dirty="0"/>
                    </a:p>
                  </a:txBody>
                  <a:tcPr/>
                </a:tc>
                <a:tc>
                  <a:txBody>
                    <a:bodyPr/>
                    <a:lstStyle/>
                    <a:p>
                      <a:r>
                        <a:rPr lang="en-GB" dirty="0"/>
                        <a:t>NO MISSING VALUES</a:t>
                      </a:r>
                      <a:endParaRPr lang="en-IN" dirty="0"/>
                    </a:p>
                  </a:txBody>
                  <a:tcPr/>
                </a:tc>
                <a:extLst>
                  <a:ext uri="{0D108BD9-81ED-4DB2-BD59-A6C34878D82A}">
                    <a16:rowId xmlns:a16="http://schemas.microsoft.com/office/drawing/2014/main" val="2732255235"/>
                  </a:ext>
                </a:extLst>
              </a:tr>
              <a:tr h="465193">
                <a:tc>
                  <a:txBody>
                    <a:bodyPr/>
                    <a:lstStyle/>
                    <a:p>
                      <a:r>
                        <a:rPr lang="en-GB" dirty="0"/>
                        <a:t>OUTLIERS</a:t>
                      </a:r>
                      <a:endParaRPr lang="en-IN" dirty="0"/>
                    </a:p>
                  </a:txBody>
                  <a:tcPr/>
                </a:tc>
                <a:tc>
                  <a:txBody>
                    <a:bodyPr/>
                    <a:lstStyle/>
                    <a:p>
                      <a:r>
                        <a:rPr lang="en-GB" dirty="0"/>
                        <a:t>NO OUTLIERS</a:t>
                      </a:r>
                      <a:endParaRPr lang="en-IN" dirty="0"/>
                    </a:p>
                  </a:txBody>
                  <a:tcPr/>
                </a:tc>
                <a:extLst>
                  <a:ext uri="{0D108BD9-81ED-4DB2-BD59-A6C34878D82A}">
                    <a16:rowId xmlns:a16="http://schemas.microsoft.com/office/drawing/2014/main" val="2108938744"/>
                  </a:ext>
                </a:extLst>
              </a:tr>
              <a:tr h="465193">
                <a:tc>
                  <a:txBody>
                    <a:bodyPr/>
                    <a:lstStyle/>
                    <a:p>
                      <a:r>
                        <a:rPr lang="en-GB" dirty="0"/>
                        <a:t>DUPLICATES</a:t>
                      </a:r>
                      <a:endParaRPr lang="en-IN" dirty="0"/>
                    </a:p>
                  </a:txBody>
                  <a:tcPr/>
                </a:tc>
                <a:tc>
                  <a:txBody>
                    <a:bodyPr/>
                    <a:lstStyle/>
                    <a:p>
                      <a:r>
                        <a:rPr lang="en-GB" dirty="0"/>
                        <a:t>NO DUPLICATES</a:t>
                      </a:r>
                      <a:endParaRPr lang="en-IN" dirty="0"/>
                    </a:p>
                  </a:txBody>
                  <a:tcPr/>
                </a:tc>
                <a:extLst>
                  <a:ext uri="{0D108BD9-81ED-4DB2-BD59-A6C34878D82A}">
                    <a16:rowId xmlns:a16="http://schemas.microsoft.com/office/drawing/2014/main" val="824821384"/>
                  </a:ext>
                </a:extLst>
              </a:tr>
            </a:tbl>
          </a:graphicData>
        </a:graphic>
      </p:graphicFrame>
    </p:spTree>
    <p:extLst>
      <p:ext uri="{BB962C8B-B14F-4D97-AF65-F5344CB8AC3E}">
        <p14:creationId xmlns:p14="http://schemas.microsoft.com/office/powerpoint/2010/main" val="147835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263"/>
                                        </p:tgtEl>
                                      </p:cBhvr>
                                    </p:animEffect>
                                    <p:set>
                                      <p:cBhvr>
                                        <p:cTn id="7" dur="1" fill="hold">
                                          <p:stCondLst>
                                            <p:cond delay="499"/>
                                          </p:stCondLst>
                                        </p:cTn>
                                        <p:tgtEl>
                                          <p:spTgt spid="263"/>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264"/>
                                        </p:tgtEl>
                                      </p:cBhvr>
                                    </p:animEffect>
                                    <p:set>
                                      <p:cBhvr>
                                        <p:cTn id="10" dur="1" fill="hold">
                                          <p:stCondLst>
                                            <p:cond delay="499"/>
                                          </p:stCondLst>
                                        </p:cTn>
                                        <p:tgtEl>
                                          <p:spTgt spid="264"/>
                                        </p:tgtEl>
                                        <p:attrNameLst>
                                          <p:attrName>style.visibility</p:attrName>
                                        </p:attrNameLst>
                                      </p:cBhvr>
                                      <p:to>
                                        <p:strVal val="hidden"/>
                                      </p:to>
                                    </p:set>
                                  </p:childTnLst>
                                </p:cTn>
                              </p:par>
                              <p:par>
                                <p:cTn id="11" presetID="22" presetClass="exit" presetSubtype="4" fill="hold" nodeType="withEffect">
                                  <p:stCondLst>
                                    <p:cond delay="0"/>
                                  </p:stCondLst>
                                  <p:childTnLst>
                                    <p:animEffect transition="out" filter="wipe(down)">
                                      <p:cBhvr>
                                        <p:cTn id="12" dur="500"/>
                                        <p:tgtEl>
                                          <p:spTgt spid="265"/>
                                        </p:tgtEl>
                                      </p:cBhvr>
                                    </p:animEffect>
                                    <p:set>
                                      <p:cBhvr>
                                        <p:cTn id="13" dur="1" fill="hold">
                                          <p:stCondLst>
                                            <p:cond delay="499"/>
                                          </p:stCondLst>
                                        </p:cTn>
                                        <p:tgtEl>
                                          <p:spTgt spid="265"/>
                                        </p:tgtEl>
                                        <p:attrNameLst>
                                          <p:attrName>style.visibility</p:attrName>
                                        </p:attrNameLst>
                                      </p:cBhvr>
                                      <p:to>
                                        <p:strVal val="hidden"/>
                                      </p:to>
                                    </p:set>
                                  </p:childTnLst>
                                </p:cTn>
                              </p:par>
                              <p:par>
                                <p:cTn id="14" presetID="22" presetClass="exit" presetSubtype="4" fill="hold" nodeType="withEffect">
                                  <p:stCondLst>
                                    <p:cond delay="0"/>
                                  </p:stCondLst>
                                  <p:childTnLst>
                                    <p:animEffect transition="out" filter="wipe(down)">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par>
                                <p:cTn id="17" presetID="22" presetClass="exit" presetSubtype="4" fill="hold" grpId="0" nodeType="withEffect">
                                  <p:stCondLst>
                                    <p:cond delay="0"/>
                                  </p:stCondLst>
                                  <p:childTnLst>
                                    <p:animEffect transition="out" filter="wipe(down)">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par>
                                <p:cTn id="20" presetID="22" presetClass="exit" presetSubtype="4" fill="hold" nodeType="withEffect">
                                  <p:stCondLst>
                                    <p:cond delay="0"/>
                                  </p:stCondLst>
                                  <p:childTnLst>
                                    <p:animEffect transition="out" filter="wipe(down)">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par>
                                <p:cTn id="23" presetID="22" presetClass="exit" presetSubtype="4" fill="hold" nodeType="withEffect">
                                  <p:stCondLst>
                                    <p:cond delay="0"/>
                                  </p:stCondLst>
                                  <p:childTnLst>
                                    <p:animEffect transition="out" filter="wipe(down)">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p:bldP spid="264"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13"/>
        <p:cNvGrpSpPr/>
        <p:nvPr/>
      </p:nvGrpSpPr>
      <p:grpSpPr>
        <a:xfrm>
          <a:off x="0" y="0"/>
          <a:ext cx="0" cy="0"/>
          <a:chOff x="0" y="0"/>
          <a:chExt cx="0" cy="0"/>
        </a:xfrm>
      </p:grpSpPr>
      <p:sp>
        <p:nvSpPr>
          <p:cNvPr id="114" name="Google Shape;114;p4"/>
          <p:cNvSpPr txBox="1">
            <a:spLocks noGrp="1"/>
          </p:cNvSpPr>
          <p:nvPr>
            <p:ph type="title"/>
          </p:nvPr>
        </p:nvSpPr>
        <p:spPr>
          <a:xfrm>
            <a:off x="242944" y="109130"/>
            <a:ext cx="10837432" cy="701640"/>
          </a:xfrm>
          <a:prstGeom prst="rect">
            <a:avLst/>
          </a:prstGeom>
          <a:noFill/>
          <a:ln>
            <a:noFill/>
          </a:ln>
        </p:spPr>
        <p:txBody>
          <a:bodyPr spcFirstLastPara="1" wrap="square" lIns="91425" tIns="45675" rIns="91425"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GB" sz="4400" b="1" dirty="0">
                <a:latin typeface="Lucida Sans" panose="020B0602030504020204" pitchFamily="34" charset="0"/>
                <a:ea typeface="Times New Roman"/>
                <a:cs typeface="Times New Roman"/>
                <a:sym typeface="Times New Roman"/>
              </a:rPr>
              <a:t>PROJECT LEADERSHIP</a:t>
            </a:r>
            <a:endParaRPr sz="4400" b="1" dirty="0">
              <a:latin typeface="Lucida Sans" panose="020B0602030504020204" pitchFamily="34" charset="0"/>
              <a:ea typeface="Times New Roman"/>
              <a:cs typeface="Times New Roman"/>
              <a:sym typeface="Times New Roman"/>
            </a:endParaRPr>
          </a:p>
        </p:txBody>
      </p:sp>
      <p:sp>
        <p:nvSpPr>
          <p:cNvPr id="115" name="Google Shape;115;p4"/>
          <p:cNvSpPr txBox="1"/>
          <p:nvPr/>
        </p:nvSpPr>
        <p:spPr>
          <a:xfrm>
            <a:off x="242944" y="860611"/>
            <a:ext cx="3537600" cy="49240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Lucida Sans" panose="020B0602030504020204" pitchFamily="34" charset="0"/>
              <a:ea typeface="Times New Roman"/>
              <a:cs typeface="Times New Roman"/>
              <a:sym typeface="Times New Roman"/>
            </a:endParaRPr>
          </a:p>
        </p:txBody>
      </p:sp>
      <p:pic>
        <p:nvPicPr>
          <p:cNvPr id="116" name="Google Shape;116;p4"/>
          <p:cNvPicPr preferRelativeResize="0"/>
          <p:nvPr/>
        </p:nvPicPr>
        <p:blipFill rotWithShape="1">
          <a:blip r:embed="rId4">
            <a:alphaModFix/>
          </a:blip>
          <a:srcRect/>
          <a:stretch/>
        </p:blipFill>
        <p:spPr>
          <a:xfrm>
            <a:off x="9915533" y="6151968"/>
            <a:ext cx="2276467" cy="706033"/>
          </a:xfrm>
          <a:prstGeom prst="rect">
            <a:avLst/>
          </a:prstGeom>
          <a:noFill/>
          <a:ln>
            <a:noFill/>
          </a:ln>
        </p:spPr>
      </p:pic>
      <p:pic>
        <p:nvPicPr>
          <p:cNvPr id="117" name="Google Shape;117;p4"/>
          <p:cNvPicPr preferRelativeResize="0"/>
          <p:nvPr/>
        </p:nvPicPr>
        <p:blipFill rotWithShape="1">
          <a:blip r:embed="rId5">
            <a:alphaModFix/>
          </a:blip>
          <a:srcRect/>
          <a:stretch/>
        </p:blipFill>
        <p:spPr>
          <a:xfrm>
            <a:off x="428682" y="1146823"/>
            <a:ext cx="1032565" cy="986777"/>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176"/>
              </a:srgbClr>
            </a:outerShdw>
          </a:effectLst>
        </p:spPr>
      </p:pic>
      <p:sp>
        <p:nvSpPr>
          <p:cNvPr id="118" name="Google Shape;118;p4"/>
          <p:cNvSpPr/>
          <p:nvPr/>
        </p:nvSpPr>
        <p:spPr>
          <a:xfrm>
            <a:off x="1774349" y="1106811"/>
            <a:ext cx="4012389" cy="1107056"/>
          </a:xfrm>
          <a:prstGeom prst="roundRect">
            <a:avLst>
              <a:gd name="adj" fmla="val 16667"/>
            </a:avLst>
          </a:prstGeom>
          <a:solidFill>
            <a:srgbClr val="FFFFFF"/>
          </a:solidFill>
          <a:ln w="12700" cap="flat" cmpd="sng">
            <a:solidFill>
              <a:srgbClr val="4472C4"/>
            </a:solidFill>
            <a:prstDash val="solid"/>
            <a:miter lim="800000"/>
            <a:headEnd type="none" w="sm" len="sm"/>
            <a:tailEnd type="none" w="sm" len="sm"/>
          </a:ln>
        </p:spPr>
        <p:txBody>
          <a:bodyPr spcFirstLastPara="1" wrap="square" lIns="121875" tIns="60925" rIns="121875" bIns="60925" anchor="ctr" anchorCtr="0">
            <a:noAutofit/>
          </a:bodyPr>
          <a:lstStyle/>
          <a:p>
            <a:pPr marL="0" marR="0" lvl="0" indent="0" algn="l" rtl="0">
              <a:lnSpc>
                <a:spcPct val="100000"/>
              </a:lnSpc>
              <a:spcBef>
                <a:spcPts val="0"/>
              </a:spcBef>
              <a:spcAft>
                <a:spcPts val="0"/>
              </a:spcAft>
              <a:buNone/>
            </a:pPr>
            <a:r>
              <a:rPr lang="en-US" sz="2000" b="0" i="0" u="none" strike="noStrike" cap="none" dirty="0" err="1">
                <a:solidFill>
                  <a:srgbClr val="000000"/>
                </a:solidFill>
                <a:latin typeface="Lucida Sans" panose="020B0602030504020204" pitchFamily="34" charset="0"/>
                <a:ea typeface="Times New Roman"/>
                <a:cs typeface="Times New Roman"/>
                <a:sym typeface="Times New Roman"/>
              </a:rPr>
              <a:t>Sharat</a:t>
            </a:r>
            <a:r>
              <a:rPr lang="en-US" sz="2000" b="0" i="0" u="none" strike="noStrike" cap="none" dirty="0">
                <a:solidFill>
                  <a:srgbClr val="000000"/>
                </a:solidFill>
                <a:latin typeface="Lucida Sans" panose="020B0602030504020204" pitchFamily="34" charset="0"/>
                <a:ea typeface="Times New Roman"/>
                <a:cs typeface="Times New Roman"/>
                <a:sym typeface="Times New Roman"/>
              </a:rPr>
              <a:t> Manikonda</a:t>
            </a:r>
            <a:endParaRPr sz="2000" b="0" i="0" u="none" strike="noStrike" cap="none" dirty="0">
              <a:solidFill>
                <a:srgbClr val="000000"/>
              </a:solidFill>
              <a:latin typeface="Lucida Sans" panose="020B0602030504020204" pitchFamily="34" charset="0"/>
              <a:ea typeface="Times New Roman"/>
              <a:cs typeface="Times New Roman"/>
              <a:sym typeface="Times New Roman"/>
            </a:endParaRPr>
          </a:p>
          <a:p>
            <a:pPr marL="0" marR="0" lvl="0" indent="0" algn="l" rtl="0">
              <a:lnSpc>
                <a:spcPct val="100000"/>
              </a:lnSpc>
              <a:spcBef>
                <a:spcPts val="0"/>
              </a:spcBef>
              <a:spcAft>
                <a:spcPts val="0"/>
              </a:spcAft>
              <a:buNone/>
            </a:pPr>
            <a:r>
              <a:rPr lang="en-US" sz="1900" b="0" i="0" u="none" strike="noStrike" cap="none" dirty="0">
                <a:solidFill>
                  <a:srgbClr val="000000"/>
                </a:solidFill>
                <a:latin typeface="Lucida Sans" panose="020B0602030504020204" pitchFamily="34" charset="0"/>
                <a:ea typeface="Times New Roman"/>
                <a:cs typeface="Times New Roman"/>
                <a:sym typeface="Times New Roman"/>
              </a:rPr>
              <a:t>Director at </a:t>
            </a:r>
            <a:r>
              <a:rPr lang="en-US" sz="1900" b="0" i="0" u="none" strike="noStrike" cap="none" dirty="0" err="1">
                <a:solidFill>
                  <a:srgbClr val="000000"/>
                </a:solidFill>
                <a:latin typeface="Lucida Sans" panose="020B0602030504020204" pitchFamily="34" charset="0"/>
                <a:ea typeface="Times New Roman"/>
                <a:cs typeface="Times New Roman"/>
                <a:sym typeface="Times New Roman"/>
              </a:rPr>
              <a:t>Innodatatics</a:t>
            </a:r>
            <a:r>
              <a:rPr lang="en-US" sz="1900" b="0" i="0" u="none" strike="noStrike" cap="none" dirty="0">
                <a:solidFill>
                  <a:srgbClr val="000000"/>
                </a:solidFill>
                <a:latin typeface="Lucida Sans" panose="020B0602030504020204" pitchFamily="34" charset="0"/>
                <a:ea typeface="Times New Roman"/>
                <a:cs typeface="Times New Roman"/>
                <a:sym typeface="Times New Roman"/>
              </a:rPr>
              <a:t> and Sponsor</a:t>
            </a:r>
            <a:endParaRPr sz="1900" b="1" i="0" u="none" strike="noStrike" cap="none" dirty="0">
              <a:solidFill>
                <a:srgbClr val="000000"/>
              </a:solidFill>
              <a:latin typeface="Lucida Sans" panose="020B0602030504020204" pitchFamily="34" charset="0"/>
              <a:ea typeface="Times New Roman"/>
              <a:cs typeface="Times New Roman"/>
              <a:sym typeface="Times New Roman"/>
            </a:endParaRPr>
          </a:p>
          <a:p>
            <a:pPr marL="0" marR="0" lvl="0" indent="0" algn="l" rtl="0">
              <a:lnSpc>
                <a:spcPct val="100000"/>
              </a:lnSpc>
              <a:spcBef>
                <a:spcPts val="0"/>
              </a:spcBef>
              <a:spcAft>
                <a:spcPts val="0"/>
              </a:spcAft>
              <a:buNone/>
            </a:pPr>
            <a:r>
              <a:rPr lang="en-US" sz="1400" b="1" i="0" u="sng" strike="noStrike" cap="none" dirty="0">
                <a:solidFill>
                  <a:srgbClr val="2E75B5"/>
                </a:solidFill>
                <a:latin typeface="Lucida Sans" panose="020B0602030504020204" pitchFamily="34" charset="0"/>
                <a:ea typeface="Times New Roman"/>
                <a:cs typeface="Times New Roman"/>
                <a:sym typeface="Times New Roman"/>
                <a:hlinkClick r:id="rId6">
                  <a:extLst>
                    <a:ext uri="{A12FA001-AC4F-418D-AE19-62706E023703}">
                      <ahyp:hlinkClr xmlns:ahyp="http://schemas.microsoft.com/office/drawing/2018/hyperlinkcolor" val="tx"/>
                    </a:ext>
                  </a:extLst>
                </a:hlinkClick>
              </a:rPr>
              <a:t>linkedin.com/in/</a:t>
            </a:r>
            <a:r>
              <a:rPr lang="en-US" sz="1400" b="1" i="0" u="sng" strike="noStrike" cap="none" dirty="0" err="1">
                <a:solidFill>
                  <a:srgbClr val="2E75B5"/>
                </a:solidFill>
                <a:latin typeface="Lucida Sans" panose="020B0602030504020204" pitchFamily="34" charset="0"/>
                <a:ea typeface="Times New Roman"/>
                <a:cs typeface="Times New Roman"/>
                <a:sym typeface="Times New Roman"/>
                <a:hlinkClick r:id="rId6">
                  <a:extLst>
                    <a:ext uri="{A12FA001-AC4F-418D-AE19-62706E023703}">
                      <ahyp:hlinkClr xmlns:ahyp="http://schemas.microsoft.com/office/drawing/2018/hyperlinkcolor" val="tx"/>
                    </a:ext>
                  </a:extLst>
                </a:hlinkClick>
              </a:rPr>
              <a:t>sharat-chandra</a:t>
            </a:r>
            <a:endParaRPr sz="1400" b="1" i="0" u="none" strike="noStrike" cap="none" dirty="0">
              <a:solidFill>
                <a:srgbClr val="2E75B5"/>
              </a:solidFill>
              <a:latin typeface="Lucida Sans" panose="020B0602030504020204" pitchFamily="34" charset="0"/>
              <a:ea typeface="Times New Roman"/>
              <a:cs typeface="Times New Roman"/>
              <a:sym typeface="Times New Roman"/>
            </a:endParaRPr>
          </a:p>
        </p:txBody>
      </p:sp>
      <p:sp>
        <p:nvSpPr>
          <p:cNvPr id="4" name="Rectangle 3">
            <a:extLst>
              <a:ext uri="{FF2B5EF4-FFF2-40B4-BE49-F238E27FC236}">
                <a16:creationId xmlns:a16="http://schemas.microsoft.com/office/drawing/2014/main" id="{ABCA4478-DF29-4708-B21E-AC00BF687B81}"/>
              </a:ext>
            </a:extLst>
          </p:cNvPr>
          <p:cNvSpPr/>
          <p:nvPr/>
        </p:nvSpPr>
        <p:spPr>
          <a:xfrm>
            <a:off x="1089967" y="3600707"/>
            <a:ext cx="4785828" cy="2086853"/>
          </a:xfrm>
          <a:prstGeom prst="rect">
            <a:avLst/>
          </a:prstGeom>
          <a:solidFill>
            <a:schemeClr val="bg1"/>
          </a:solidFill>
          <a:ln>
            <a:solidFill>
              <a:srgbClr val="2F528F"/>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latin typeface="Lucida Sans" panose="020B0602030504020204" pitchFamily="34" charset="0"/>
                <a:ea typeface="Verdana" panose="020B0604030504040204" pitchFamily="34" charset="0"/>
              </a:rPr>
              <a:t>MENTOR BY:</a:t>
            </a:r>
          </a:p>
          <a:p>
            <a:pPr algn="ctr"/>
            <a:endParaRPr lang="en-IN" sz="2800" b="1" dirty="0">
              <a:solidFill>
                <a:schemeClr val="tx1"/>
              </a:solidFill>
              <a:latin typeface="Lucida Sans" panose="020B0602030504020204" pitchFamily="34" charset="0"/>
              <a:ea typeface="Verdana" panose="020B0604030504040204" pitchFamily="34" charset="0"/>
            </a:endParaRPr>
          </a:p>
          <a:p>
            <a:pPr algn="ctr"/>
            <a:r>
              <a:rPr lang="en-IN" sz="2800" dirty="0">
                <a:solidFill>
                  <a:schemeClr val="tx1"/>
                </a:solidFill>
                <a:latin typeface="Lucida Sans" panose="020B0602030504020204" pitchFamily="34" charset="0"/>
                <a:ea typeface="Verdana" panose="020B0604030504040204" pitchFamily="34" charset="0"/>
              </a:rPr>
              <a:t>SRISHTI PATHAK</a:t>
            </a:r>
          </a:p>
          <a:p>
            <a:pPr algn="ctr"/>
            <a:r>
              <a:rPr lang="en-IN" sz="2800" dirty="0">
                <a:solidFill>
                  <a:schemeClr val="tx1"/>
                </a:solidFill>
                <a:latin typeface="Lucida Sans" panose="020B0602030504020204" pitchFamily="34" charset="0"/>
                <a:ea typeface="Verdana" panose="020B0604030504040204" pitchFamily="34" charset="0"/>
              </a:rPr>
              <a:t>SAMYAK SABANNAWAR</a:t>
            </a:r>
          </a:p>
          <a:p>
            <a:pPr algn="ctr"/>
            <a:endParaRPr lang="en-IN" dirty="0">
              <a:solidFill>
                <a:schemeClr val="tx1"/>
              </a:solidFill>
              <a:latin typeface="Lucida Sans" panose="020B0602030504020204" pitchFamily="34" charset="0"/>
            </a:endParaRPr>
          </a:p>
        </p:txBody>
      </p:sp>
      <p:sp>
        <p:nvSpPr>
          <p:cNvPr id="10" name="Rectangle 9">
            <a:extLst>
              <a:ext uri="{FF2B5EF4-FFF2-40B4-BE49-F238E27FC236}">
                <a16:creationId xmlns:a16="http://schemas.microsoft.com/office/drawing/2014/main" id="{6E3C55D9-9811-4E95-BFB4-D0961C9044E5}"/>
              </a:ext>
            </a:extLst>
          </p:cNvPr>
          <p:cNvSpPr/>
          <p:nvPr/>
        </p:nvSpPr>
        <p:spPr>
          <a:xfrm>
            <a:off x="6701689" y="3600707"/>
            <a:ext cx="4091818" cy="2086853"/>
          </a:xfrm>
          <a:prstGeom prst="rect">
            <a:avLst/>
          </a:prstGeom>
          <a:solidFill>
            <a:schemeClr val="bg1"/>
          </a:solidFill>
          <a:ln>
            <a:solidFill>
              <a:srgbClr val="2F528F"/>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latin typeface="Lucida Sans" panose="020B0602030504020204" pitchFamily="34" charset="0"/>
                <a:ea typeface="Verdana" panose="020B0604030504040204" pitchFamily="34" charset="0"/>
              </a:rPr>
              <a:t>DONE BY:</a:t>
            </a:r>
          </a:p>
          <a:p>
            <a:pPr algn="ctr"/>
            <a:endParaRPr lang="en-IN" sz="2800" b="1" dirty="0">
              <a:solidFill>
                <a:schemeClr val="tx1"/>
              </a:solidFill>
              <a:latin typeface="Lucida Sans" panose="020B0602030504020204" pitchFamily="34" charset="0"/>
              <a:ea typeface="Verdana" panose="020B0604030504040204" pitchFamily="34" charset="0"/>
            </a:endParaRPr>
          </a:p>
          <a:p>
            <a:pPr algn="ctr"/>
            <a:r>
              <a:rPr lang="en-IN" sz="2800" dirty="0">
                <a:solidFill>
                  <a:schemeClr val="tx1"/>
                </a:solidFill>
                <a:latin typeface="Lucida Sans" panose="020B0602030504020204" pitchFamily="34" charset="0"/>
                <a:ea typeface="Verdana" panose="020B0604030504040204" pitchFamily="34" charset="0"/>
              </a:rPr>
              <a:t>SANTHOSH.K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500" fill="hold"/>
                                        <p:tgtEl>
                                          <p:spTgt spid="114"/>
                                        </p:tgtEl>
                                        <p:attrNameLst>
                                          <p:attrName>ppt_x</p:attrName>
                                        </p:attrNameLst>
                                      </p:cBhvr>
                                      <p:tavLst>
                                        <p:tav tm="0">
                                          <p:val>
                                            <p:strVal val="#ppt_x"/>
                                          </p:val>
                                        </p:tav>
                                        <p:tav tm="100000">
                                          <p:val>
                                            <p:strVal val="#ppt_x"/>
                                          </p:val>
                                        </p:tav>
                                      </p:tavLst>
                                    </p:anim>
                                    <p:anim calcmode="lin" valueType="num">
                                      <p:cBhvr additive="base">
                                        <p:cTn id="8" dur="500" fill="hold"/>
                                        <p:tgtEl>
                                          <p:spTgt spid="1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nodePh="1">
                                  <p:stCondLst>
                                    <p:cond delay="0"/>
                                  </p:stCondLst>
                                  <p:endCondLst>
                                    <p:cond evt="begin" delay="0">
                                      <p:tn val="9"/>
                                    </p:cond>
                                  </p:endCondLst>
                                  <p:childTnLst>
                                    <p:set>
                                      <p:cBhvr>
                                        <p:cTn id="10" dur="1" fill="hold">
                                          <p:stCondLst>
                                            <p:cond delay="0"/>
                                          </p:stCondLst>
                                        </p:cTn>
                                        <p:tgtEl>
                                          <p:spTgt spid="115"/>
                                        </p:tgtEl>
                                        <p:attrNameLst>
                                          <p:attrName>style.visibility</p:attrName>
                                        </p:attrNameLst>
                                      </p:cBhvr>
                                      <p:to>
                                        <p:strVal val="visible"/>
                                      </p:to>
                                    </p:set>
                                    <p:anim calcmode="lin" valueType="num">
                                      <p:cBhvr additive="base">
                                        <p:cTn id="11" dur="500" fill="hold"/>
                                        <p:tgtEl>
                                          <p:spTgt spid="115"/>
                                        </p:tgtEl>
                                        <p:attrNameLst>
                                          <p:attrName>ppt_x</p:attrName>
                                        </p:attrNameLst>
                                      </p:cBhvr>
                                      <p:tavLst>
                                        <p:tav tm="0">
                                          <p:val>
                                            <p:strVal val="#ppt_x"/>
                                          </p:val>
                                        </p:tav>
                                        <p:tav tm="100000">
                                          <p:val>
                                            <p:strVal val="#ppt_x"/>
                                          </p:val>
                                        </p:tav>
                                      </p:tavLst>
                                    </p:anim>
                                    <p:anim calcmode="lin" valueType="num">
                                      <p:cBhvr additive="base">
                                        <p:cTn id="12" dur="500" fill="hold"/>
                                        <p:tgtEl>
                                          <p:spTgt spid="1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anim calcmode="lin" valueType="num">
                                      <p:cBhvr additive="base">
                                        <p:cTn id="15" dur="500" fill="hold"/>
                                        <p:tgtEl>
                                          <p:spTgt spid="116"/>
                                        </p:tgtEl>
                                        <p:attrNameLst>
                                          <p:attrName>ppt_x</p:attrName>
                                        </p:attrNameLst>
                                      </p:cBhvr>
                                      <p:tavLst>
                                        <p:tav tm="0">
                                          <p:val>
                                            <p:strVal val="#ppt_x"/>
                                          </p:val>
                                        </p:tav>
                                        <p:tav tm="100000">
                                          <p:val>
                                            <p:strVal val="#ppt_x"/>
                                          </p:val>
                                        </p:tav>
                                      </p:tavLst>
                                    </p:anim>
                                    <p:anim calcmode="lin" valueType="num">
                                      <p:cBhvr additive="base">
                                        <p:cTn id="16" dur="500" fill="hold"/>
                                        <p:tgtEl>
                                          <p:spTgt spid="11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7"/>
                                        </p:tgtEl>
                                        <p:attrNameLst>
                                          <p:attrName>style.visibility</p:attrName>
                                        </p:attrNameLst>
                                      </p:cBhvr>
                                      <p:to>
                                        <p:strVal val="visible"/>
                                      </p:to>
                                    </p:set>
                                    <p:anim calcmode="lin" valueType="num">
                                      <p:cBhvr additive="base">
                                        <p:cTn id="19" dur="500" fill="hold"/>
                                        <p:tgtEl>
                                          <p:spTgt spid="117"/>
                                        </p:tgtEl>
                                        <p:attrNameLst>
                                          <p:attrName>ppt_x</p:attrName>
                                        </p:attrNameLst>
                                      </p:cBhvr>
                                      <p:tavLst>
                                        <p:tav tm="0">
                                          <p:val>
                                            <p:strVal val="#ppt_x"/>
                                          </p:val>
                                        </p:tav>
                                        <p:tav tm="100000">
                                          <p:val>
                                            <p:strVal val="#ppt_x"/>
                                          </p:val>
                                        </p:tav>
                                      </p:tavLst>
                                    </p:anim>
                                    <p:anim calcmode="lin" valueType="num">
                                      <p:cBhvr additive="base">
                                        <p:cTn id="20" dur="500" fill="hold"/>
                                        <p:tgtEl>
                                          <p:spTgt spid="11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8"/>
                                        </p:tgtEl>
                                        <p:attrNameLst>
                                          <p:attrName>style.visibility</p:attrName>
                                        </p:attrNameLst>
                                      </p:cBhvr>
                                      <p:to>
                                        <p:strVal val="visible"/>
                                      </p:to>
                                    </p:set>
                                    <p:anim calcmode="lin" valueType="num">
                                      <p:cBhvr additive="base">
                                        <p:cTn id="23" dur="500" fill="hold"/>
                                        <p:tgtEl>
                                          <p:spTgt spid="118"/>
                                        </p:tgtEl>
                                        <p:attrNameLst>
                                          <p:attrName>ppt_x</p:attrName>
                                        </p:attrNameLst>
                                      </p:cBhvr>
                                      <p:tavLst>
                                        <p:tav tm="0">
                                          <p:val>
                                            <p:strVal val="#ppt_x"/>
                                          </p:val>
                                        </p:tav>
                                        <p:tav tm="100000">
                                          <p:val>
                                            <p:strVal val="#ppt_x"/>
                                          </p:val>
                                        </p:tav>
                                      </p:tavLst>
                                    </p:anim>
                                    <p:anim calcmode="lin" valueType="num">
                                      <p:cBhvr additive="base">
                                        <p:cTn id="24" dur="500" fill="hold"/>
                                        <p:tgtEl>
                                          <p:spTgt spid="11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118" grpId="0" animBg="1"/>
      <p:bldP spid="4"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262"/>
        <p:cNvGrpSpPr/>
        <p:nvPr/>
      </p:nvGrpSpPr>
      <p:grpSpPr>
        <a:xfrm>
          <a:off x="0" y="0"/>
          <a:ext cx="0" cy="0"/>
          <a:chOff x="0" y="0"/>
          <a:chExt cx="0" cy="0"/>
        </a:xfrm>
      </p:grpSpPr>
      <p:sp>
        <p:nvSpPr>
          <p:cNvPr id="263" name="Google Shape;263;p25"/>
          <p:cNvSpPr txBox="1">
            <a:spLocks noGrp="1"/>
          </p:cNvSpPr>
          <p:nvPr>
            <p:ph type="title"/>
          </p:nvPr>
        </p:nvSpPr>
        <p:spPr>
          <a:xfrm>
            <a:off x="287364" y="111388"/>
            <a:ext cx="3944472"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GB" sz="4400" b="1" dirty="0">
                <a:latin typeface="Lucida Sans" panose="020B0602030504020204" pitchFamily="34" charset="0"/>
                <a:ea typeface="Times New Roman"/>
                <a:cs typeface="Times New Roman" panose="02020603050405020304" pitchFamily="18" charset="0"/>
                <a:sym typeface="Times New Roman"/>
              </a:rPr>
              <a:t>AFTER EDA</a:t>
            </a:r>
            <a:endParaRPr sz="4400" b="1" dirty="0">
              <a:latin typeface="Lucida Sans" panose="020B0602030504020204" pitchFamily="34" charset="0"/>
              <a:ea typeface="Times New Roman"/>
              <a:cs typeface="Times New Roman" panose="02020603050405020304" pitchFamily="18" charset="0"/>
              <a:sym typeface="Times New Roman"/>
            </a:endParaRPr>
          </a:p>
        </p:txBody>
      </p:sp>
      <p:sp>
        <p:nvSpPr>
          <p:cNvPr id="264" name="Google Shape;264;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Lucida Sans" panose="020B0602030504020204" pitchFamily="34" charset="0"/>
              </a:rPr>
              <a:t>20</a:t>
            </a:fld>
            <a:endParaRPr>
              <a:latin typeface="Lucida Sans" panose="020B0602030504020204" pitchFamily="34" charset="0"/>
            </a:endParaRPr>
          </a:p>
        </p:txBody>
      </p:sp>
      <p:pic>
        <p:nvPicPr>
          <p:cNvPr id="265" name="Google Shape;265;p25"/>
          <p:cNvPicPr preferRelativeResize="0"/>
          <p:nvPr/>
        </p:nvPicPr>
        <p:blipFill rotWithShape="1">
          <a:blip r:embed="rId4">
            <a:alphaModFix/>
          </a:blip>
          <a:srcRect/>
          <a:stretch/>
        </p:blipFill>
        <p:spPr>
          <a:xfrm>
            <a:off x="9580951" y="6040102"/>
            <a:ext cx="2592012" cy="805375"/>
          </a:xfrm>
          <a:prstGeom prst="rect">
            <a:avLst/>
          </a:prstGeom>
          <a:noFill/>
          <a:ln>
            <a:noFill/>
          </a:ln>
        </p:spPr>
      </p:pic>
      <p:sp>
        <p:nvSpPr>
          <p:cNvPr id="10" name="TextBox 9">
            <a:extLst>
              <a:ext uri="{FF2B5EF4-FFF2-40B4-BE49-F238E27FC236}">
                <a16:creationId xmlns:a16="http://schemas.microsoft.com/office/drawing/2014/main" id="{717A0E50-4BF5-48A4-96F6-22A415A67B0D}"/>
              </a:ext>
            </a:extLst>
          </p:cNvPr>
          <p:cNvSpPr txBox="1"/>
          <p:nvPr/>
        </p:nvSpPr>
        <p:spPr>
          <a:xfrm>
            <a:off x="700959" y="1182558"/>
            <a:ext cx="3944471" cy="461665"/>
          </a:xfrm>
          <a:prstGeom prst="rect">
            <a:avLst/>
          </a:prstGeom>
          <a:noFill/>
        </p:spPr>
        <p:txBody>
          <a:bodyPr wrap="square" rtlCol="0">
            <a:spAutoFit/>
          </a:bodyPr>
          <a:lstStyle/>
          <a:p>
            <a:r>
              <a:rPr lang="en-GB" sz="2400" b="1" dirty="0">
                <a:latin typeface="Lucida Sans" panose="020B0602030504020204" pitchFamily="34" charset="0"/>
              </a:rPr>
              <a:t>BUSINESS INSIGHTS</a:t>
            </a:r>
            <a:endParaRPr lang="en-IN" sz="2400" b="1" dirty="0">
              <a:latin typeface="Lucida Sans" panose="020B0602030504020204" pitchFamily="34" charset="0"/>
            </a:endParaRPr>
          </a:p>
        </p:txBody>
      </p:sp>
      <p:sp>
        <p:nvSpPr>
          <p:cNvPr id="3" name="TextBox 2">
            <a:extLst>
              <a:ext uri="{FF2B5EF4-FFF2-40B4-BE49-F238E27FC236}">
                <a16:creationId xmlns:a16="http://schemas.microsoft.com/office/drawing/2014/main" id="{8FDB4966-29FD-44D4-84F7-8597205C9D7D}"/>
              </a:ext>
            </a:extLst>
          </p:cNvPr>
          <p:cNvSpPr txBox="1"/>
          <p:nvPr/>
        </p:nvSpPr>
        <p:spPr>
          <a:xfrm>
            <a:off x="1503797" y="2013753"/>
            <a:ext cx="5635372" cy="4252639"/>
          </a:xfrm>
          <a:prstGeom prst="rect">
            <a:avLst/>
          </a:prstGeom>
          <a:noFill/>
        </p:spPr>
        <p:txBody>
          <a:bodyPr wrap="square" rtlCol="0">
            <a:spAutoFit/>
          </a:bodyPr>
          <a:lstStyle/>
          <a:p>
            <a:pPr marL="285750" lvl="0" indent="-285750">
              <a:lnSpc>
                <a:spcPct val="150000"/>
              </a:lnSpc>
              <a:buFont typeface="Wingdings" panose="05000000000000000000" pitchFamily="2" charset="2"/>
              <a:buChar char="v"/>
            </a:pPr>
            <a:r>
              <a:rPr lang="en-GB" dirty="0">
                <a:latin typeface="Lucida Sans" panose="020B0602030504020204" pitchFamily="34" charset="0"/>
              </a:rPr>
              <a:t>The most frequent transaction type is allot</a:t>
            </a:r>
          </a:p>
          <a:p>
            <a:pPr marL="285750" lvl="0" indent="-285750">
              <a:lnSpc>
                <a:spcPct val="150000"/>
              </a:lnSpc>
              <a:buFont typeface="Wingdings" panose="05000000000000000000" pitchFamily="2" charset="2"/>
              <a:buChar char="v"/>
            </a:pPr>
            <a:r>
              <a:rPr lang="en-GB" dirty="0">
                <a:latin typeface="Lucida Sans" panose="020B0602030504020204" pitchFamily="34" charset="0"/>
              </a:rPr>
              <a:t> Warehouse 1009 is the most frequent warehouse </a:t>
            </a:r>
          </a:p>
          <a:p>
            <a:pPr marL="285750" lvl="0" indent="-285750">
              <a:lnSpc>
                <a:spcPct val="150000"/>
              </a:lnSpc>
              <a:buFont typeface="Wingdings" panose="05000000000000000000" pitchFamily="2" charset="2"/>
              <a:buChar char="v"/>
            </a:pPr>
            <a:r>
              <a:rPr lang="en-GB" dirty="0">
                <a:latin typeface="Lucida Sans" panose="020B0602030504020204" pitchFamily="34" charset="0"/>
              </a:rPr>
              <a:t>The duplicates were also removed</a:t>
            </a:r>
          </a:p>
          <a:p>
            <a:pPr marL="285750" lvl="0" indent="-285750">
              <a:lnSpc>
                <a:spcPct val="150000"/>
              </a:lnSpc>
              <a:buFont typeface="Wingdings" panose="05000000000000000000" pitchFamily="2" charset="2"/>
              <a:buChar char="v"/>
            </a:pPr>
            <a:r>
              <a:rPr lang="en-GB" dirty="0">
                <a:latin typeface="Lucida Sans" panose="020B0602030504020204" pitchFamily="34" charset="0"/>
              </a:rPr>
              <a:t>There were no </a:t>
            </a:r>
            <a:r>
              <a:rPr lang="en-GB" dirty="0" err="1">
                <a:latin typeface="Lucida Sans" panose="020B0602030504020204" pitchFamily="34" charset="0"/>
              </a:rPr>
              <a:t>missing,null</a:t>
            </a:r>
            <a:r>
              <a:rPr lang="en-GB" dirty="0">
                <a:latin typeface="Lucida Sans" panose="020B0602030504020204" pitchFamily="34" charset="0"/>
              </a:rPr>
              <a:t>, or outlier values</a:t>
            </a:r>
          </a:p>
          <a:p>
            <a:pPr marL="285750" lvl="0" indent="-285750">
              <a:lnSpc>
                <a:spcPct val="150000"/>
              </a:lnSpc>
              <a:buFont typeface="Wingdings" panose="05000000000000000000" pitchFamily="2" charset="2"/>
              <a:buChar char="v"/>
            </a:pPr>
            <a:r>
              <a:rPr lang="en-GB" dirty="0">
                <a:latin typeface="Lucida Sans" panose="020B0602030504020204" pitchFamily="34" charset="0"/>
              </a:rPr>
              <a:t>We can further </a:t>
            </a:r>
            <a:r>
              <a:rPr lang="en-GB" dirty="0" err="1">
                <a:latin typeface="Lucida Sans" panose="020B0602030504020204" pitchFamily="34" charset="0"/>
              </a:rPr>
              <a:t>vizualize</a:t>
            </a:r>
            <a:r>
              <a:rPr lang="en-GB" dirty="0">
                <a:latin typeface="Lucida Sans" panose="020B0602030504020204" pitchFamily="34" charset="0"/>
              </a:rPr>
              <a:t> the data to understand better</a:t>
            </a:r>
          </a:p>
          <a:p>
            <a:pPr marL="285750" lvl="0" indent="-285750">
              <a:lnSpc>
                <a:spcPct val="150000"/>
              </a:lnSpc>
              <a:buFont typeface="Wingdings" panose="05000000000000000000" pitchFamily="2" charset="2"/>
              <a:buChar char="v"/>
            </a:pPr>
            <a:r>
              <a:rPr lang="en-GB" dirty="0">
                <a:latin typeface="Lucida Sans" panose="020B0602030504020204" pitchFamily="34" charset="0"/>
              </a:rPr>
              <a:t>Hence from this data </a:t>
            </a:r>
            <a:r>
              <a:rPr lang="en-GB" dirty="0" err="1">
                <a:latin typeface="Lucida Sans" panose="020B0602030504020204" pitchFamily="34" charset="0"/>
              </a:rPr>
              <a:t>preprocessing</a:t>
            </a:r>
            <a:r>
              <a:rPr lang="en-GB" dirty="0">
                <a:latin typeface="Lucida Sans" panose="020B0602030504020204" pitchFamily="34" charset="0"/>
              </a:rPr>
              <a:t> process , </a:t>
            </a:r>
          </a:p>
          <a:p>
            <a:pPr marL="285750" lvl="0" indent="-285750">
              <a:lnSpc>
                <a:spcPct val="150000"/>
              </a:lnSpc>
              <a:buFont typeface="Wingdings" panose="05000000000000000000" pitchFamily="2" charset="2"/>
              <a:buChar char="v"/>
            </a:pPr>
            <a:r>
              <a:rPr lang="en-GB" dirty="0">
                <a:latin typeface="Lucida Sans" panose="020B0602030504020204" pitchFamily="34" charset="0"/>
              </a:rPr>
              <a:t>We can maintain the stock of the product in each warehouse according to the customer </a:t>
            </a:r>
          </a:p>
          <a:p>
            <a:pPr marL="285750" lvl="0" indent="-285750">
              <a:lnSpc>
                <a:spcPct val="150000"/>
              </a:lnSpc>
              <a:buFont typeface="Wingdings" panose="05000000000000000000" pitchFamily="2" charset="2"/>
              <a:buChar char="v"/>
            </a:pPr>
            <a:r>
              <a:rPr lang="en-GB" dirty="0">
                <a:latin typeface="Lucida Sans" panose="020B0602030504020204" pitchFamily="34" charset="0"/>
              </a:rPr>
              <a:t>We can see that approximately 43 units are sold per order.</a:t>
            </a:r>
          </a:p>
          <a:p>
            <a:pPr marL="285750" lvl="0" indent="-285750">
              <a:lnSpc>
                <a:spcPct val="150000"/>
              </a:lnSpc>
              <a:buFont typeface="Wingdings" panose="05000000000000000000" pitchFamily="2" charset="2"/>
              <a:buChar char="v"/>
            </a:pPr>
            <a:r>
              <a:rPr lang="en-GB" dirty="0">
                <a:latin typeface="Lucida Sans" panose="020B0602030504020204" pitchFamily="34" charset="0"/>
              </a:rPr>
              <a:t>Mostly Customers buy 100 units per order.</a:t>
            </a:r>
          </a:p>
          <a:p>
            <a:pPr marL="285750" lvl="0" indent="-285750">
              <a:lnSpc>
                <a:spcPct val="150000"/>
              </a:lnSpc>
              <a:buFont typeface="Wingdings" panose="05000000000000000000" pitchFamily="2" charset="2"/>
              <a:buChar char="v"/>
            </a:pPr>
            <a:r>
              <a:rPr lang="en-GB" dirty="0">
                <a:latin typeface="Lucida Sans" panose="020B0602030504020204" pitchFamily="34" charset="0"/>
              </a:rPr>
              <a:t>Maximum of 600 units is sold per order &amp; max of 540 units has been returned from Customer.</a:t>
            </a:r>
          </a:p>
          <a:p>
            <a:pPr marL="285750" lvl="0" indent="-285750">
              <a:lnSpc>
                <a:spcPct val="150000"/>
              </a:lnSpc>
              <a:buFont typeface="Arial" panose="020B0604020202020204" pitchFamily="34" charset="0"/>
              <a:buChar char="•"/>
            </a:pPr>
            <a:endParaRPr lang="en-GB" dirty="0">
              <a:latin typeface="Lucida Sans" panose="020B0602030504020204" pitchFamily="34" charset="0"/>
            </a:endParaRPr>
          </a:p>
        </p:txBody>
      </p:sp>
    </p:spTree>
    <p:extLst>
      <p:ext uri="{BB962C8B-B14F-4D97-AF65-F5344CB8AC3E}">
        <p14:creationId xmlns:p14="http://schemas.microsoft.com/office/powerpoint/2010/main" val="34892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263"/>
                                        </p:tgtEl>
                                      </p:cBhvr>
                                    </p:animEffect>
                                    <p:set>
                                      <p:cBhvr>
                                        <p:cTn id="7" dur="1" fill="hold">
                                          <p:stCondLst>
                                            <p:cond delay="499"/>
                                          </p:stCondLst>
                                        </p:cTn>
                                        <p:tgtEl>
                                          <p:spTgt spid="263"/>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264"/>
                                        </p:tgtEl>
                                      </p:cBhvr>
                                    </p:animEffect>
                                    <p:set>
                                      <p:cBhvr>
                                        <p:cTn id="10" dur="1" fill="hold">
                                          <p:stCondLst>
                                            <p:cond delay="499"/>
                                          </p:stCondLst>
                                        </p:cTn>
                                        <p:tgtEl>
                                          <p:spTgt spid="264"/>
                                        </p:tgtEl>
                                        <p:attrNameLst>
                                          <p:attrName>style.visibility</p:attrName>
                                        </p:attrNameLst>
                                      </p:cBhvr>
                                      <p:to>
                                        <p:strVal val="hidden"/>
                                      </p:to>
                                    </p:set>
                                  </p:childTnLst>
                                </p:cTn>
                              </p:par>
                              <p:par>
                                <p:cTn id="11" presetID="22" presetClass="exit" presetSubtype="4" fill="hold" nodeType="withEffect">
                                  <p:stCondLst>
                                    <p:cond delay="0"/>
                                  </p:stCondLst>
                                  <p:childTnLst>
                                    <p:animEffect transition="out" filter="wipe(down)">
                                      <p:cBhvr>
                                        <p:cTn id="12" dur="500"/>
                                        <p:tgtEl>
                                          <p:spTgt spid="265"/>
                                        </p:tgtEl>
                                      </p:cBhvr>
                                    </p:animEffect>
                                    <p:set>
                                      <p:cBhvr>
                                        <p:cTn id="13" dur="1" fill="hold">
                                          <p:stCondLst>
                                            <p:cond delay="499"/>
                                          </p:stCondLst>
                                        </p:cTn>
                                        <p:tgtEl>
                                          <p:spTgt spid="265"/>
                                        </p:tgtEl>
                                        <p:attrNameLst>
                                          <p:attrName>style.visibility</p:attrName>
                                        </p:attrNameLst>
                                      </p:cBhvr>
                                      <p:to>
                                        <p:strVal val="hidden"/>
                                      </p:to>
                                    </p:set>
                                  </p:childTnLst>
                                </p:cTn>
                              </p:par>
                              <p:par>
                                <p:cTn id="14" presetID="22" presetClass="exit" presetSubtype="4" fill="hold" grpId="0" nodeType="withEffect">
                                  <p:stCondLst>
                                    <p:cond delay="0"/>
                                  </p:stCondLst>
                                  <p:childTnLst>
                                    <p:animEffect transition="out" filter="wipe(down)">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par>
                                <p:cTn id="17" presetID="22" presetClass="exit" presetSubtype="4" fill="hold" grpId="0" nodeType="withEffect">
                                  <p:stCondLst>
                                    <p:cond delay="0"/>
                                  </p:stCondLst>
                                  <p:childTnLst>
                                    <p:animEffect transition="out" filter="wipe(down)">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p:bldP spid="264" grpId="0"/>
      <p:bldP spid="10"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262"/>
        <p:cNvGrpSpPr/>
        <p:nvPr/>
      </p:nvGrpSpPr>
      <p:grpSpPr>
        <a:xfrm>
          <a:off x="0" y="0"/>
          <a:ext cx="0" cy="0"/>
          <a:chOff x="0" y="0"/>
          <a:chExt cx="0" cy="0"/>
        </a:xfrm>
      </p:grpSpPr>
      <p:sp>
        <p:nvSpPr>
          <p:cNvPr id="263" name="Google Shape;263;p25"/>
          <p:cNvSpPr txBox="1">
            <a:spLocks noGrp="1"/>
          </p:cNvSpPr>
          <p:nvPr>
            <p:ph type="title"/>
          </p:nvPr>
        </p:nvSpPr>
        <p:spPr>
          <a:xfrm>
            <a:off x="287364" y="111388"/>
            <a:ext cx="3944472"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GB" sz="4400" b="1" dirty="0">
                <a:latin typeface="Lucida Sans" panose="020B0602030504020204" pitchFamily="34" charset="0"/>
                <a:ea typeface="Times New Roman"/>
                <a:cs typeface="Times New Roman" panose="02020603050405020304" pitchFamily="18" charset="0"/>
                <a:sym typeface="Times New Roman"/>
              </a:rPr>
              <a:t>AUTO EDA</a:t>
            </a:r>
            <a:endParaRPr sz="4400" b="1" dirty="0">
              <a:latin typeface="Lucida Sans" panose="020B0602030504020204" pitchFamily="34" charset="0"/>
              <a:ea typeface="Times New Roman"/>
              <a:cs typeface="Times New Roman" panose="02020603050405020304" pitchFamily="18" charset="0"/>
              <a:sym typeface="Times New Roman"/>
            </a:endParaRPr>
          </a:p>
        </p:txBody>
      </p:sp>
      <p:sp>
        <p:nvSpPr>
          <p:cNvPr id="264" name="Google Shape;264;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Lucida Sans" panose="020B0602030504020204" pitchFamily="34" charset="0"/>
              </a:rPr>
              <a:t>21</a:t>
            </a:fld>
            <a:endParaRPr>
              <a:latin typeface="Lucida Sans" panose="020B0602030504020204" pitchFamily="34" charset="0"/>
            </a:endParaRPr>
          </a:p>
        </p:txBody>
      </p:sp>
      <p:pic>
        <p:nvPicPr>
          <p:cNvPr id="265" name="Google Shape;265;p25"/>
          <p:cNvPicPr preferRelativeResize="0"/>
          <p:nvPr/>
        </p:nvPicPr>
        <p:blipFill rotWithShape="1">
          <a:blip r:embed="rId4">
            <a:alphaModFix/>
          </a:blip>
          <a:srcRect/>
          <a:stretch/>
        </p:blipFill>
        <p:spPr>
          <a:xfrm>
            <a:off x="9580951" y="6040102"/>
            <a:ext cx="2592012" cy="805375"/>
          </a:xfrm>
          <a:prstGeom prst="rect">
            <a:avLst/>
          </a:prstGeom>
          <a:noFill/>
          <a:ln>
            <a:noFill/>
          </a:ln>
        </p:spPr>
      </p:pic>
      <p:sp>
        <p:nvSpPr>
          <p:cNvPr id="4" name="TextBox 3">
            <a:extLst>
              <a:ext uri="{FF2B5EF4-FFF2-40B4-BE49-F238E27FC236}">
                <a16:creationId xmlns:a16="http://schemas.microsoft.com/office/drawing/2014/main" id="{E9DA0FAA-2DC8-489A-A38E-85D43433A910}"/>
              </a:ext>
            </a:extLst>
          </p:cNvPr>
          <p:cNvSpPr txBox="1"/>
          <p:nvPr/>
        </p:nvSpPr>
        <p:spPr>
          <a:xfrm>
            <a:off x="1004046" y="1371600"/>
            <a:ext cx="9278472" cy="1323439"/>
          </a:xfrm>
          <a:prstGeom prst="rect">
            <a:avLst/>
          </a:prstGeom>
          <a:noFill/>
        </p:spPr>
        <p:txBody>
          <a:bodyPr wrap="square" rtlCol="0">
            <a:spAutoFit/>
          </a:bodyPr>
          <a:lstStyle/>
          <a:p>
            <a:pPr marL="285750" indent="-285750">
              <a:buFont typeface="Wingdings" panose="05000000000000000000" pitchFamily="2" charset="2"/>
              <a:buChar char="§"/>
            </a:pPr>
            <a:r>
              <a:rPr lang="en-GB" sz="1600" dirty="0">
                <a:latin typeface="Lucida Sans" panose="020B0602030504020204" pitchFamily="34" charset="0"/>
              </a:rPr>
              <a:t>Automated Exploratory Data Analysis (</a:t>
            </a:r>
            <a:r>
              <a:rPr lang="en-GB" sz="1600" dirty="0" err="1">
                <a:latin typeface="Lucida Sans" panose="020B0602030504020204" pitchFamily="34" charset="0"/>
              </a:rPr>
              <a:t>AutoEDA</a:t>
            </a:r>
            <a:r>
              <a:rPr lang="en-GB" sz="1600" dirty="0">
                <a:latin typeface="Lucida Sans" panose="020B0602030504020204" pitchFamily="34" charset="0"/>
              </a:rPr>
              <a:t>) is an approach to data analysis that involves using automated tools and algorithms to explore and </a:t>
            </a:r>
            <a:r>
              <a:rPr lang="en-GB" sz="1600" dirty="0" err="1">
                <a:latin typeface="Lucida Sans" panose="020B0602030504020204" pitchFamily="34" charset="0"/>
              </a:rPr>
              <a:t>analyze</a:t>
            </a:r>
            <a:r>
              <a:rPr lang="en-GB" sz="1600" dirty="0">
                <a:latin typeface="Lucida Sans" panose="020B0602030504020204" pitchFamily="34" charset="0"/>
              </a:rPr>
              <a:t> datasets without extensive manual intervention. </a:t>
            </a:r>
            <a:r>
              <a:rPr lang="en-GB" sz="1600" dirty="0" err="1">
                <a:latin typeface="Lucida Sans" panose="020B0602030504020204" pitchFamily="34" charset="0"/>
              </a:rPr>
              <a:t>AutoEDA</a:t>
            </a:r>
            <a:r>
              <a:rPr lang="en-GB" sz="1600" dirty="0">
                <a:latin typeface="Lucida Sans" panose="020B0602030504020204" pitchFamily="34" charset="0"/>
              </a:rPr>
              <a:t> tools are designed to streamline the initial stages of the data analysis process, providing insights into the structure, patterns, and potential issues within a dataset. </a:t>
            </a:r>
            <a:endParaRPr lang="en-IN" sz="1600" dirty="0">
              <a:latin typeface="Lucida Sans" panose="020B0602030504020204" pitchFamily="34" charset="0"/>
            </a:endParaRPr>
          </a:p>
        </p:txBody>
      </p:sp>
      <p:sp>
        <p:nvSpPr>
          <p:cNvPr id="5" name="TextBox 4">
            <a:extLst>
              <a:ext uri="{FF2B5EF4-FFF2-40B4-BE49-F238E27FC236}">
                <a16:creationId xmlns:a16="http://schemas.microsoft.com/office/drawing/2014/main" id="{360C79EE-0F73-4F05-BEEA-49CAAA2100AF}"/>
              </a:ext>
            </a:extLst>
          </p:cNvPr>
          <p:cNvSpPr txBox="1"/>
          <p:nvPr/>
        </p:nvSpPr>
        <p:spPr>
          <a:xfrm>
            <a:off x="2340530" y="3737587"/>
            <a:ext cx="4069235" cy="1892249"/>
          </a:xfrm>
          <a:prstGeom prst="rect">
            <a:avLst/>
          </a:prstGeom>
          <a:noFill/>
        </p:spPr>
        <p:txBody>
          <a:bodyPr wrap="square" rtlCol="0">
            <a:spAutoFit/>
          </a:bodyPr>
          <a:lstStyle/>
          <a:p>
            <a:r>
              <a:rPr lang="en-GB" sz="1600" dirty="0">
                <a:latin typeface="Lucida Sans" panose="020B0602030504020204" pitchFamily="34" charset="0"/>
              </a:rPr>
              <a:t>Types of AUTOEDA performed in our dataset are:</a:t>
            </a:r>
          </a:p>
          <a:p>
            <a:endParaRPr lang="en-GB" sz="1600" dirty="0">
              <a:latin typeface="Lucida Sans" panose="020B0602030504020204" pitchFamily="34" charset="0"/>
            </a:endParaRPr>
          </a:p>
          <a:p>
            <a:pPr>
              <a:lnSpc>
                <a:spcPct val="150000"/>
              </a:lnSpc>
            </a:pPr>
            <a:r>
              <a:rPr lang="en-GB" sz="1600" dirty="0">
                <a:latin typeface="Lucida Sans" panose="020B0602030504020204" pitchFamily="34" charset="0"/>
              </a:rPr>
              <a:t>1.D-TALE</a:t>
            </a:r>
          </a:p>
          <a:p>
            <a:pPr>
              <a:lnSpc>
                <a:spcPct val="150000"/>
              </a:lnSpc>
            </a:pPr>
            <a:r>
              <a:rPr lang="en-GB" sz="1600" dirty="0">
                <a:latin typeface="Lucida Sans" panose="020B0602030504020204" pitchFamily="34" charset="0"/>
              </a:rPr>
              <a:t>2. SWEET VIZ</a:t>
            </a:r>
          </a:p>
          <a:p>
            <a:pPr>
              <a:lnSpc>
                <a:spcPct val="150000"/>
              </a:lnSpc>
            </a:pPr>
            <a:r>
              <a:rPr lang="en-GB" sz="1600" dirty="0">
                <a:latin typeface="Lucida Sans" panose="020B0602030504020204" pitchFamily="34" charset="0"/>
              </a:rPr>
              <a:t>3.PANDAS PROFILLING</a:t>
            </a:r>
            <a:endParaRPr lang="en-IN" sz="1600" dirty="0">
              <a:latin typeface="Lucida Sans" panose="020B0602030504020204" pitchFamily="34" charset="0"/>
            </a:endParaRPr>
          </a:p>
        </p:txBody>
      </p:sp>
      <p:sp>
        <p:nvSpPr>
          <p:cNvPr id="6" name="Frame 5">
            <a:extLst>
              <a:ext uri="{FF2B5EF4-FFF2-40B4-BE49-F238E27FC236}">
                <a16:creationId xmlns:a16="http://schemas.microsoft.com/office/drawing/2014/main" id="{8BE484B7-5C9B-4B9F-AF0D-153A47C83C06}"/>
              </a:ext>
            </a:extLst>
          </p:cNvPr>
          <p:cNvSpPr/>
          <p:nvPr/>
        </p:nvSpPr>
        <p:spPr>
          <a:xfrm>
            <a:off x="1766047" y="3253611"/>
            <a:ext cx="5082988" cy="2786491"/>
          </a:xfrm>
          <a:prstGeom prst="fram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369220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grpId="0" nodeType="clickEffect">
                                  <p:stCondLst>
                                    <p:cond delay="0"/>
                                  </p:stCondLst>
                                  <p:childTnLst>
                                    <p:animEffect transition="out" filter="circle(out)">
                                      <p:cBhvr>
                                        <p:cTn id="6" dur="2000"/>
                                        <p:tgtEl>
                                          <p:spTgt spid="263"/>
                                        </p:tgtEl>
                                      </p:cBhvr>
                                    </p:animEffect>
                                    <p:set>
                                      <p:cBhvr>
                                        <p:cTn id="7" dur="1" fill="hold">
                                          <p:stCondLst>
                                            <p:cond delay="1999"/>
                                          </p:stCondLst>
                                        </p:cTn>
                                        <p:tgtEl>
                                          <p:spTgt spid="263"/>
                                        </p:tgtEl>
                                        <p:attrNameLst>
                                          <p:attrName>style.visibility</p:attrName>
                                        </p:attrNameLst>
                                      </p:cBhvr>
                                      <p:to>
                                        <p:strVal val="hidden"/>
                                      </p:to>
                                    </p:set>
                                  </p:childTnLst>
                                </p:cTn>
                              </p:par>
                              <p:par>
                                <p:cTn id="8" presetID="6" presetClass="exit" presetSubtype="32" fill="hold" grpId="0" nodeType="withEffect">
                                  <p:stCondLst>
                                    <p:cond delay="0"/>
                                  </p:stCondLst>
                                  <p:childTnLst>
                                    <p:animEffect transition="out" filter="circle(out)">
                                      <p:cBhvr>
                                        <p:cTn id="9" dur="2000"/>
                                        <p:tgtEl>
                                          <p:spTgt spid="264"/>
                                        </p:tgtEl>
                                      </p:cBhvr>
                                    </p:animEffect>
                                    <p:set>
                                      <p:cBhvr>
                                        <p:cTn id="10" dur="1" fill="hold">
                                          <p:stCondLst>
                                            <p:cond delay="1999"/>
                                          </p:stCondLst>
                                        </p:cTn>
                                        <p:tgtEl>
                                          <p:spTgt spid="264"/>
                                        </p:tgtEl>
                                        <p:attrNameLst>
                                          <p:attrName>style.visibility</p:attrName>
                                        </p:attrNameLst>
                                      </p:cBhvr>
                                      <p:to>
                                        <p:strVal val="hidden"/>
                                      </p:to>
                                    </p:set>
                                  </p:childTnLst>
                                </p:cTn>
                              </p:par>
                              <p:par>
                                <p:cTn id="11" presetID="6" presetClass="exit" presetSubtype="32" fill="hold" nodeType="withEffect">
                                  <p:stCondLst>
                                    <p:cond delay="0"/>
                                  </p:stCondLst>
                                  <p:childTnLst>
                                    <p:animEffect transition="out" filter="circle(out)">
                                      <p:cBhvr>
                                        <p:cTn id="12" dur="2000"/>
                                        <p:tgtEl>
                                          <p:spTgt spid="265"/>
                                        </p:tgtEl>
                                      </p:cBhvr>
                                    </p:animEffect>
                                    <p:set>
                                      <p:cBhvr>
                                        <p:cTn id="13" dur="1" fill="hold">
                                          <p:stCondLst>
                                            <p:cond delay="1999"/>
                                          </p:stCondLst>
                                        </p:cTn>
                                        <p:tgtEl>
                                          <p:spTgt spid="265"/>
                                        </p:tgtEl>
                                        <p:attrNameLst>
                                          <p:attrName>style.visibility</p:attrName>
                                        </p:attrNameLst>
                                      </p:cBhvr>
                                      <p:to>
                                        <p:strVal val="hidden"/>
                                      </p:to>
                                    </p:set>
                                  </p:childTnLst>
                                </p:cTn>
                              </p:par>
                              <p:par>
                                <p:cTn id="14" presetID="6" presetClass="exit" presetSubtype="32" fill="hold" grpId="0" nodeType="withEffect">
                                  <p:stCondLst>
                                    <p:cond delay="0"/>
                                  </p:stCondLst>
                                  <p:childTnLst>
                                    <p:animEffect transition="out" filter="circle(out)">
                                      <p:cBhvr>
                                        <p:cTn id="15" dur="2000"/>
                                        <p:tgtEl>
                                          <p:spTgt spid="4"/>
                                        </p:tgtEl>
                                      </p:cBhvr>
                                    </p:animEffect>
                                    <p:set>
                                      <p:cBhvr>
                                        <p:cTn id="16" dur="1" fill="hold">
                                          <p:stCondLst>
                                            <p:cond delay="1999"/>
                                          </p:stCondLst>
                                        </p:cTn>
                                        <p:tgtEl>
                                          <p:spTgt spid="4"/>
                                        </p:tgtEl>
                                        <p:attrNameLst>
                                          <p:attrName>style.visibility</p:attrName>
                                        </p:attrNameLst>
                                      </p:cBhvr>
                                      <p:to>
                                        <p:strVal val="hidden"/>
                                      </p:to>
                                    </p:set>
                                  </p:childTnLst>
                                </p:cTn>
                              </p:par>
                              <p:par>
                                <p:cTn id="17" presetID="6" presetClass="exit" presetSubtype="32" fill="hold" grpId="0" nodeType="withEffect">
                                  <p:stCondLst>
                                    <p:cond delay="0"/>
                                  </p:stCondLst>
                                  <p:childTnLst>
                                    <p:animEffect transition="out" filter="circle(out)">
                                      <p:cBhvr>
                                        <p:cTn id="18" dur="2000"/>
                                        <p:tgtEl>
                                          <p:spTgt spid="5"/>
                                        </p:tgtEl>
                                      </p:cBhvr>
                                    </p:animEffect>
                                    <p:set>
                                      <p:cBhvr>
                                        <p:cTn id="19" dur="1" fill="hold">
                                          <p:stCondLst>
                                            <p:cond delay="1999"/>
                                          </p:stCondLst>
                                        </p:cTn>
                                        <p:tgtEl>
                                          <p:spTgt spid="5"/>
                                        </p:tgtEl>
                                        <p:attrNameLst>
                                          <p:attrName>style.visibility</p:attrName>
                                        </p:attrNameLst>
                                      </p:cBhvr>
                                      <p:to>
                                        <p:strVal val="hidden"/>
                                      </p:to>
                                    </p:set>
                                  </p:childTnLst>
                                </p:cTn>
                              </p:par>
                              <p:par>
                                <p:cTn id="20" presetID="6" presetClass="exit" presetSubtype="32" fill="hold" grpId="0" nodeType="withEffect">
                                  <p:stCondLst>
                                    <p:cond delay="0"/>
                                  </p:stCondLst>
                                  <p:childTnLst>
                                    <p:animEffect transition="out" filter="circle(out)">
                                      <p:cBhvr>
                                        <p:cTn id="21" dur="2000"/>
                                        <p:tgtEl>
                                          <p:spTgt spid="6"/>
                                        </p:tgtEl>
                                      </p:cBhvr>
                                    </p:animEffect>
                                    <p:set>
                                      <p:cBhvr>
                                        <p:cTn id="22"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p:bldP spid="264" grpId="0"/>
      <p:bldP spid="4" grpId="0"/>
      <p:bldP spid="5" grpId="0"/>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262"/>
        <p:cNvGrpSpPr/>
        <p:nvPr/>
      </p:nvGrpSpPr>
      <p:grpSpPr>
        <a:xfrm>
          <a:off x="0" y="0"/>
          <a:ext cx="0" cy="0"/>
          <a:chOff x="0" y="0"/>
          <a:chExt cx="0" cy="0"/>
        </a:xfrm>
      </p:grpSpPr>
      <p:sp>
        <p:nvSpPr>
          <p:cNvPr id="263" name="Google Shape;263;p25"/>
          <p:cNvSpPr txBox="1">
            <a:spLocks noGrp="1"/>
          </p:cNvSpPr>
          <p:nvPr>
            <p:ph type="title"/>
          </p:nvPr>
        </p:nvSpPr>
        <p:spPr>
          <a:xfrm>
            <a:off x="287364" y="111388"/>
            <a:ext cx="3944472"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GB" sz="4400" b="1" dirty="0">
                <a:latin typeface="Lucida Sans" panose="020B0602030504020204" pitchFamily="34" charset="0"/>
                <a:ea typeface="Times New Roman"/>
                <a:cs typeface="Times New Roman" panose="02020603050405020304" pitchFamily="18" charset="0"/>
                <a:sym typeface="Times New Roman"/>
              </a:rPr>
              <a:t>AUTO EDA</a:t>
            </a:r>
            <a:endParaRPr sz="4400" b="1" dirty="0">
              <a:latin typeface="Lucida Sans" panose="020B0602030504020204" pitchFamily="34" charset="0"/>
              <a:ea typeface="Times New Roman"/>
              <a:cs typeface="Times New Roman" panose="02020603050405020304" pitchFamily="18" charset="0"/>
              <a:sym typeface="Times New Roman"/>
            </a:endParaRPr>
          </a:p>
        </p:txBody>
      </p:sp>
      <p:sp>
        <p:nvSpPr>
          <p:cNvPr id="264" name="Google Shape;264;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Lucida Sans" panose="020B0602030504020204" pitchFamily="34" charset="0"/>
              </a:rPr>
              <a:t>22</a:t>
            </a:fld>
            <a:endParaRPr>
              <a:latin typeface="Lucida Sans" panose="020B0602030504020204" pitchFamily="34" charset="0"/>
            </a:endParaRPr>
          </a:p>
        </p:txBody>
      </p:sp>
      <p:pic>
        <p:nvPicPr>
          <p:cNvPr id="265" name="Google Shape;265;p25"/>
          <p:cNvPicPr preferRelativeResize="0"/>
          <p:nvPr/>
        </p:nvPicPr>
        <p:blipFill rotWithShape="1">
          <a:blip r:embed="rId4">
            <a:alphaModFix/>
          </a:blip>
          <a:srcRect/>
          <a:stretch/>
        </p:blipFill>
        <p:spPr>
          <a:xfrm>
            <a:off x="9580951" y="6040102"/>
            <a:ext cx="2592012" cy="805375"/>
          </a:xfrm>
          <a:prstGeom prst="rect">
            <a:avLst/>
          </a:prstGeom>
          <a:noFill/>
          <a:ln>
            <a:noFill/>
          </a:ln>
        </p:spPr>
      </p:pic>
      <p:sp>
        <p:nvSpPr>
          <p:cNvPr id="10" name="TextBox 9">
            <a:extLst>
              <a:ext uri="{FF2B5EF4-FFF2-40B4-BE49-F238E27FC236}">
                <a16:creationId xmlns:a16="http://schemas.microsoft.com/office/drawing/2014/main" id="{717A0E50-4BF5-48A4-96F6-22A415A67B0D}"/>
              </a:ext>
            </a:extLst>
          </p:cNvPr>
          <p:cNvSpPr txBox="1"/>
          <p:nvPr/>
        </p:nvSpPr>
        <p:spPr>
          <a:xfrm>
            <a:off x="620277" y="1036522"/>
            <a:ext cx="1952594" cy="400110"/>
          </a:xfrm>
          <a:prstGeom prst="rect">
            <a:avLst/>
          </a:prstGeom>
          <a:noFill/>
        </p:spPr>
        <p:txBody>
          <a:bodyPr wrap="square" rtlCol="0">
            <a:spAutoFit/>
          </a:bodyPr>
          <a:lstStyle/>
          <a:p>
            <a:r>
              <a:rPr lang="en-GB" sz="2000" b="1" dirty="0">
                <a:latin typeface="Lucida Sans" panose="020B0602030504020204" pitchFamily="34" charset="0"/>
              </a:rPr>
              <a:t>1. D-TALE</a:t>
            </a:r>
            <a:endParaRPr lang="en-IN" sz="2000" b="1" dirty="0">
              <a:latin typeface="Lucida Sans" panose="020B0602030504020204" pitchFamily="34" charset="0"/>
            </a:endParaRPr>
          </a:p>
        </p:txBody>
      </p:sp>
      <p:pic>
        <p:nvPicPr>
          <p:cNvPr id="2" name="Picture 1">
            <a:extLst>
              <a:ext uri="{FF2B5EF4-FFF2-40B4-BE49-F238E27FC236}">
                <a16:creationId xmlns:a16="http://schemas.microsoft.com/office/drawing/2014/main" id="{6D8B4BDF-37AC-4B3C-ABB6-076578B2A38B}"/>
              </a:ext>
            </a:extLst>
          </p:cNvPr>
          <p:cNvPicPr>
            <a:picLocks noChangeAspect="1"/>
          </p:cNvPicPr>
          <p:nvPr/>
        </p:nvPicPr>
        <p:blipFill>
          <a:blip r:embed="rId5"/>
          <a:stretch>
            <a:fillRect/>
          </a:stretch>
        </p:blipFill>
        <p:spPr>
          <a:xfrm>
            <a:off x="6096000" y="1236577"/>
            <a:ext cx="5363136" cy="4596973"/>
          </a:xfrm>
          <a:prstGeom prst="rect">
            <a:avLst/>
          </a:prstGeom>
          <a:ln>
            <a:solidFill>
              <a:schemeClr val="tx1"/>
            </a:solidFill>
          </a:ln>
          <a:effectLst>
            <a:innerShdw blurRad="63500" dist="50800" dir="2700000">
              <a:prstClr val="black">
                <a:alpha val="50000"/>
              </a:prstClr>
            </a:innerShdw>
          </a:effectLst>
        </p:spPr>
      </p:pic>
      <p:sp>
        <p:nvSpPr>
          <p:cNvPr id="4" name="TextBox 3">
            <a:extLst>
              <a:ext uri="{FF2B5EF4-FFF2-40B4-BE49-F238E27FC236}">
                <a16:creationId xmlns:a16="http://schemas.microsoft.com/office/drawing/2014/main" id="{D3DC1C96-B06F-4FB4-AE00-72360CF27343}"/>
              </a:ext>
            </a:extLst>
          </p:cNvPr>
          <p:cNvSpPr txBox="1"/>
          <p:nvPr/>
        </p:nvSpPr>
        <p:spPr>
          <a:xfrm>
            <a:off x="916112" y="1593609"/>
            <a:ext cx="4670612" cy="1815882"/>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Lucida Sans" panose="020B0602030504020204" pitchFamily="34" charset="0"/>
              </a:rPr>
              <a:t>D-Tale is a Python library that provides a web-based graphical user interface (GUI) for exploratory data analysis (EDA). It allows users to interactively explore and visualize datasets, making it easier to gain insights into the data's characteristics, patterns, and potential issues. D-Tale is particularly useful for those who prefer a point-and-click interface for data analysis.</a:t>
            </a:r>
            <a:endParaRPr lang="en-IN" dirty="0">
              <a:latin typeface="Lucida Sans" panose="020B0602030504020204" pitchFamily="34" charset="0"/>
            </a:endParaRPr>
          </a:p>
        </p:txBody>
      </p:sp>
      <p:pic>
        <p:nvPicPr>
          <p:cNvPr id="5" name="Picture 4">
            <a:extLst>
              <a:ext uri="{FF2B5EF4-FFF2-40B4-BE49-F238E27FC236}">
                <a16:creationId xmlns:a16="http://schemas.microsoft.com/office/drawing/2014/main" id="{12EC900E-6308-485D-891F-50B3164ABC4B}"/>
              </a:ext>
            </a:extLst>
          </p:cNvPr>
          <p:cNvPicPr>
            <a:picLocks noChangeAspect="1"/>
          </p:cNvPicPr>
          <p:nvPr/>
        </p:nvPicPr>
        <p:blipFill>
          <a:blip r:embed="rId6"/>
          <a:stretch>
            <a:fillRect/>
          </a:stretch>
        </p:blipFill>
        <p:spPr>
          <a:xfrm>
            <a:off x="1628618" y="4278416"/>
            <a:ext cx="3172268" cy="1971950"/>
          </a:xfrm>
          <a:prstGeom prst="roundRect">
            <a:avLst>
              <a:gd name="adj" fmla="val 8594"/>
            </a:avLst>
          </a:prstGeom>
          <a:solidFill>
            <a:srgbClr val="FFFFFF">
              <a:shade val="85000"/>
            </a:srgbClr>
          </a:solidFill>
          <a:ln>
            <a:noFill/>
          </a:ln>
          <a:effectLst>
            <a:glow rad="101600">
              <a:schemeClr val="tx1">
                <a:alpha val="60000"/>
              </a:schemeClr>
            </a:glow>
            <a:reflection blurRad="12700" stA="38000" endPos="28000" dist="5000" dir="5400000" sy="-100000" algn="bl" rotWithShape="0"/>
          </a:effectLst>
        </p:spPr>
      </p:pic>
      <p:sp>
        <p:nvSpPr>
          <p:cNvPr id="11" name="TextBox 10">
            <a:extLst>
              <a:ext uri="{FF2B5EF4-FFF2-40B4-BE49-F238E27FC236}">
                <a16:creationId xmlns:a16="http://schemas.microsoft.com/office/drawing/2014/main" id="{0FCA4953-A898-43E7-89F9-0C6E419ABC33}"/>
              </a:ext>
            </a:extLst>
          </p:cNvPr>
          <p:cNvSpPr txBox="1"/>
          <p:nvPr/>
        </p:nvSpPr>
        <p:spPr>
          <a:xfrm>
            <a:off x="997636" y="3755499"/>
            <a:ext cx="1261964" cy="369332"/>
          </a:xfrm>
          <a:prstGeom prst="rect">
            <a:avLst/>
          </a:prstGeom>
          <a:noFill/>
        </p:spPr>
        <p:txBody>
          <a:bodyPr wrap="square" rtlCol="0">
            <a:spAutoFit/>
          </a:bodyPr>
          <a:lstStyle/>
          <a:p>
            <a:r>
              <a:rPr lang="en-GB" sz="1800" b="1" dirty="0">
                <a:latin typeface="Lucida Handwriting" panose="03010101010101010101" pitchFamily="66" charset="0"/>
              </a:rPr>
              <a:t>Coding:</a:t>
            </a:r>
            <a:endParaRPr lang="en-IN" sz="1800" b="1" dirty="0">
              <a:latin typeface="Lucida Handwriting" panose="03010101010101010101" pitchFamily="66" charset="0"/>
            </a:endParaRPr>
          </a:p>
        </p:txBody>
      </p:sp>
    </p:spTree>
    <p:extLst>
      <p:ext uri="{BB962C8B-B14F-4D97-AF65-F5344CB8AC3E}">
        <p14:creationId xmlns:p14="http://schemas.microsoft.com/office/powerpoint/2010/main" val="330035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grpId="0" nodeType="clickEffect">
                                  <p:stCondLst>
                                    <p:cond delay="0"/>
                                  </p:stCondLst>
                                  <p:childTnLst>
                                    <p:animEffect transition="out" filter="wheel(1)">
                                      <p:cBhvr>
                                        <p:cTn id="6" dur="2000"/>
                                        <p:tgtEl>
                                          <p:spTgt spid="263"/>
                                        </p:tgtEl>
                                      </p:cBhvr>
                                    </p:animEffect>
                                    <p:set>
                                      <p:cBhvr>
                                        <p:cTn id="7" dur="1" fill="hold">
                                          <p:stCondLst>
                                            <p:cond delay="1999"/>
                                          </p:stCondLst>
                                        </p:cTn>
                                        <p:tgtEl>
                                          <p:spTgt spid="263"/>
                                        </p:tgtEl>
                                        <p:attrNameLst>
                                          <p:attrName>style.visibility</p:attrName>
                                        </p:attrNameLst>
                                      </p:cBhvr>
                                      <p:to>
                                        <p:strVal val="hidden"/>
                                      </p:to>
                                    </p:set>
                                  </p:childTnLst>
                                </p:cTn>
                              </p:par>
                              <p:par>
                                <p:cTn id="8" presetID="21" presetClass="exit" presetSubtype="1" fill="hold" grpId="0" nodeType="withEffect">
                                  <p:stCondLst>
                                    <p:cond delay="0"/>
                                  </p:stCondLst>
                                  <p:childTnLst>
                                    <p:animEffect transition="out" filter="wheel(1)">
                                      <p:cBhvr>
                                        <p:cTn id="9" dur="2000"/>
                                        <p:tgtEl>
                                          <p:spTgt spid="264"/>
                                        </p:tgtEl>
                                      </p:cBhvr>
                                    </p:animEffect>
                                    <p:set>
                                      <p:cBhvr>
                                        <p:cTn id="10" dur="1" fill="hold">
                                          <p:stCondLst>
                                            <p:cond delay="1999"/>
                                          </p:stCondLst>
                                        </p:cTn>
                                        <p:tgtEl>
                                          <p:spTgt spid="264"/>
                                        </p:tgtEl>
                                        <p:attrNameLst>
                                          <p:attrName>style.visibility</p:attrName>
                                        </p:attrNameLst>
                                      </p:cBhvr>
                                      <p:to>
                                        <p:strVal val="hidden"/>
                                      </p:to>
                                    </p:set>
                                  </p:childTnLst>
                                </p:cTn>
                              </p:par>
                              <p:par>
                                <p:cTn id="11" presetID="21" presetClass="exit" presetSubtype="1" fill="hold" nodeType="withEffect">
                                  <p:stCondLst>
                                    <p:cond delay="0"/>
                                  </p:stCondLst>
                                  <p:childTnLst>
                                    <p:animEffect transition="out" filter="wheel(1)">
                                      <p:cBhvr>
                                        <p:cTn id="12" dur="2000"/>
                                        <p:tgtEl>
                                          <p:spTgt spid="265"/>
                                        </p:tgtEl>
                                      </p:cBhvr>
                                    </p:animEffect>
                                    <p:set>
                                      <p:cBhvr>
                                        <p:cTn id="13" dur="1" fill="hold">
                                          <p:stCondLst>
                                            <p:cond delay="1999"/>
                                          </p:stCondLst>
                                        </p:cTn>
                                        <p:tgtEl>
                                          <p:spTgt spid="265"/>
                                        </p:tgtEl>
                                        <p:attrNameLst>
                                          <p:attrName>style.visibility</p:attrName>
                                        </p:attrNameLst>
                                      </p:cBhvr>
                                      <p:to>
                                        <p:strVal val="hidden"/>
                                      </p:to>
                                    </p:set>
                                  </p:childTnLst>
                                </p:cTn>
                              </p:par>
                              <p:par>
                                <p:cTn id="14" presetID="21" presetClass="exit" presetSubtype="1" fill="hold" grpId="0" nodeType="withEffect">
                                  <p:stCondLst>
                                    <p:cond delay="0"/>
                                  </p:stCondLst>
                                  <p:childTnLst>
                                    <p:animEffect transition="out" filter="wheel(1)">
                                      <p:cBhvr>
                                        <p:cTn id="15" dur="2000"/>
                                        <p:tgtEl>
                                          <p:spTgt spid="10"/>
                                        </p:tgtEl>
                                      </p:cBhvr>
                                    </p:animEffect>
                                    <p:set>
                                      <p:cBhvr>
                                        <p:cTn id="16" dur="1" fill="hold">
                                          <p:stCondLst>
                                            <p:cond delay="1999"/>
                                          </p:stCondLst>
                                        </p:cTn>
                                        <p:tgtEl>
                                          <p:spTgt spid="10"/>
                                        </p:tgtEl>
                                        <p:attrNameLst>
                                          <p:attrName>style.visibility</p:attrName>
                                        </p:attrNameLst>
                                      </p:cBhvr>
                                      <p:to>
                                        <p:strVal val="hidden"/>
                                      </p:to>
                                    </p:set>
                                  </p:childTnLst>
                                </p:cTn>
                              </p:par>
                              <p:par>
                                <p:cTn id="17" presetID="21" presetClass="exit" presetSubtype="1" fill="hold" nodeType="withEffect">
                                  <p:stCondLst>
                                    <p:cond delay="0"/>
                                  </p:stCondLst>
                                  <p:childTnLst>
                                    <p:animEffect transition="out" filter="wheel(1)">
                                      <p:cBhvr>
                                        <p:cTn id="18" dur="2000"/>
                                        <p:tgtEl>
                                          <p:spTgt spid="2"/>
                                        </p:tgtEl>
                                      </p:cBhvr>
                                    </p:animEffect>
                                    <p:set>
                                      <p:cBhvr>
                                        <p:cTn id="19" dur="1" fill="hold">
                                          <p:stCondLst>
                                            <p:cond delay="1999"/>
                                          </p:stCondLst>
                                        </p:cTn>
                                        <p:tgtEl>
                                          <p:spTgt spid="2"/>
                                        </p:tgtEl>
                                        <p:attrNameLst>
                                          <p:attrName>style.visibility</p:attrName>
                                        </p:attrNameLst>
                                      </p:cBhvr>
                                      <p:to>
                                        <p:strVal val="hidden"/>
                                      </p:to>
                                    </p:set>
                                  </p:childTnLst>
                                </p:cTn>
                              </p:par>
                              <p:par>
                                <p:cTn id="20" presetID="21" presetClass="exit" presetSubtype="1" fill="hold" grpId="0" nodeType="withEffect">
                                  <p:stCondLst>
                                    <p:cond delay="0"/>
                                  </p:stCondLst>
                                  <p:childTnLst>
                                    <p:animEffect transition="out" filter="wheel(1)">
                                      <p:cBhvr>
                                        <p:cTn id="21" dur="2000"/>
                                        <p:tgtEl>
                                          <p:spTgt spid="4"/>
                                        </p:tgtEl>
                                      </p:cBhvr>
                                    </p:animEffect>
                                    <p:set>
                                      <p:cBhvr>
                                        <p:cTn id="22" dur="1" fill="hold">
                                          <p:stCondLst>
                                            <p:cond delay="1999"/>
                                          </p:stCondLst>
                                        </p:cTn>
                                        <p:tgtEl>
                                          <p:spTgt spid="4"/>
                                        </p:tgtEl>
                                        <p:attrNameLst>
                                          <p:attrName>style.visibility</p:attrName>
                                        </p:attrNameLst>
                                      </p:cBhvr>
                                      <p:to>
                                        <p:strVal val="hidden"/>
                                      </p:to>
                                    </p:set>
                                  </p:childTnLst>
                                </p:cTn>
                              </p:par>
                              <p:par>
                                <p:cTn id="23" presetID="21" presetClass="exit" presetSubtype="1" fill="hold" nodeType="withEffect">
                                  <p:stCondLst>
                                    <p:cond delay="0"/>
                                  </p:stCondLst>
                                  <p:childTnLst>
                                    <p:animEffect transition="out" filter="wheel(1)">
                                      <p:cBhvr>
                                        <p:cTn id="24" dur="2000"/>
                                        <p:tgtEl>
                                          <p:spTgt spid="5"/>
                                        </p:tgtEl>
                                      </p:cBhvr>
                                    </p:animEffect>
                                    <p:set>
                                      <p:cBhvr>
                                        <p:cTn id="25" dur="1" fill="hold">
                                          <p:stCondLst>
                                            <p:cond delay="1999"/>
                                          </p:stCondLst>
                                        </p:cTn>
                                        <p:tgtEl>
                                          <p:spTgt spid="5"/>
                                        </p:tgtEl>
                                        <p:attrNameLst>
                                          <p:attrName>style.visibility</p:attrName>
                                        </p:attrNameLst>
                                      </p:cBhvr>
                                      <p:to>
                                        <p:strVal val="hidden"/>
                                      </p:to>
                                    </p:set>
                                  </p:childTnLst>
                                </p:cTn>
                              </p:par>
                              <p:par>
                                <p:cTn id="26" presetID="21" presetClass="exit" presetSubtype="1" fill="hold" grpId="0" nodeType="withEffect">
                                  <p:stCondLst>
                                    <p:cond delay="0"/>
                                  </p:stCondLst>
                                  <p:childTnLst>
                                    <p:animEffect transition="out" filter="wheel(1)">
                                      <p:cBhvr>
                                        <p:cTn id="27" dur="2000"/>
                                        <p:tgtEl>
                                          <p:spTgt spid="11"/>
                                        </p:tgtEl>
                                      </p:cBhvr>
                                    </p:animEffect>
                                    <p:set>
                                      <p:cBhvr>
                                        <p:cTn id="28" dur="1" fill="hold">
                                          <p:stCondLst>
                                            <p:cond delay="1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p:bldP spid="264" grpId="0"/>
      <p:bldP spid="10" grpId="0"/>
      <p:bldP spid="4"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262"/>
        <p:cNvGrpSpPr/>
        <p:nvPr/>
      </p:nvGrpSpPr>
      <p:grpSpPr>
        <a:xfrm>
          <a:off x="0" y="0"/>
          <a:ext cx="0" cy="0"/>
          <a:chOff x="0" y="0"/>
          <a:chExt cx="0" cy="0"/>
        </a:xfrm>
      </p:grpSpPr>
      <p:sp>
        <p:nvSpPr>
          <p:cNvPr id="263" name="Google Shape;263;p25"/>
          <p:cNvSpPr txBox="1">
            <a:spLocks noGrp="1"/>
          </p:cNvSpPr>
          <p:nvPr>
            <p:ph type="title"/>
          </p:nvPr>
        </p:nvSpPr>
        <p:spPr>
          <a:xfrm>
            <a:off x="287364" y="111388"/>
            <a:ext cx="3944472"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GB" sz="4400" b="1" dirty="0">
                <a:latin typeface="Lucida Sans" panose="020B0602030504020204" pitchFamily="34" charset="0"/>
                <a:ea typeface="Times New Roman"/>
                <a:cs typeface="Times New Roman" panose="02020603050405020304" pitchFamily="18" charset="0"/>
                <a:sym typeface="Times New Roman"/>
              </a:rPr>
              <a:t>AUTO EDA</a:t>
            </a:r>
            <a:endParaRPr sz="4400" b="1" dirty="0">
              <a:latin typeface="Lucida Sans" panose="020B0602030504020204" pitchFamily="34" charset="0"/>
              <a:ea typeface="Times New Roman"/>
              <a:cs typeface="Times New Roman" panose="02020603050405020304" pitchFamily="18" charset="0"/>
              <a:sym typeface="Times New Roman"/>
            </a:endParaRPr>
          </a:p>
        </p:txBody>
      </p:sp>
      <p:sp>
        <p:nvSpPr>
          <p:cNvPr id="264" name="Google Shape;264;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Lucida Sans" panose="020B0602030504020204" pitchFamily="34" charset="0"/>
              </a:rPr>
              <a:t>23</a:t>
            </a:fld>
            <a:endParaRPr>
              <a:latin typeface="Lucida Sans" panose="020B0602030504020204" pitchFamily="34" charset="0"/>
            </a:endParaRPr>
          </a:p>
        </p:txBody>
      </p:sp>
      <p:pic>
        <p:nvPicPr>
          <p:cNvPr id="265" name="Google Shape;265;p25"/>
          <p:cNvPicPr preferRelativeResize="0"/>
          <p:nvPr/>
        </p:nvPicPr>
        <p:blipFill rotWithShape="1">
          <a:blip r:embed="rId4">
            <a:alphaModFix/>
          </a:blip>
          <a:srcRect/>
          <a:stretch/>
        </p:blipFill>
        <p:spPr>
          <a:xfrm>
            <a:off x="9580951" y="6230471"/>
            <a:ext cx="2592012" cy="615006"/>
          </a:xfrm>
          <a:prstGeom prst="rect">
            <a:avLst/>
          </a:prstGeom>
          <a:noFill/>
          <a:ln>
            <a:noFill/>
          </a:ln>
        </p:spPr>
      </p:pic>
      <p:sp>
        <p:nvSpPr>
          <p:cNvPr id="10" name="TextBox 9">
            <a:extLst>
              <a:ext uri="{FF2B5EF4-FFF2-40B4-BE49-F238E27FC236}">
                <a16:creationId xmlns:a16="http://schemas.microsoft.com/office/drawing/2014/main" id="{717A0E50-4BF5-48A4-96F6-22A415A67B0D}"/>
              </a:ext>
            </a:extLst>
          </p:cNvPr>
          <p:cNvSpPr txBox="1"/>
          <p:nvPr/>
        </p:nvSpPr>
        <p:spPr>
          <a:xfrm>
            <a:off x="307006" y="1035153"/>
            <a:ext cx="1952594" cy="400110"/>
          </a:xfrm>
          <a:prstGeom prst="rect">
            <a:avLst/>
          </a:prstGeom>
          <a:noFill/>
        </p:spPr>
        <p:txBody>
          <a:bodyPr wrap="square" rtlCol="0">
            <a:spAutoFit/>
          </a:bodyPr>
          <a:lstStyle/>
          <a:p>
            <a:r>
              <a:rPr lang="en-GB" sz="2000" b="1" dirty="0">
                <a:latin typeface="Lucida Sans" panose="020B0602030504020204" pitchFamily="34" charset="0"/>
              </a:rPr>
              <a:t>2. SWEET VIZ</a:t>
            </a:r>
            <a:endParaRPr lang="en-IN" sz="2000" b="1" dirty="0">
              <a:latin typeface="Lucida Sans" panose="020B0602030504020204" pitchFamily="34" charset="0"/>
            </a:endParaRPr>
          </a:p>
        </p:txBody>
      </p:sp>
      <p:sp>
        <p:nvSpPr>
          <p:cNvPr id="4" name="TextBox 3">
            <a:extLst>
              <a:ext uri="{FF2B5EF4-FFF2-40B4-BE49-F238E27FC236}">
                <a16:creationId xmlns:a16="http://schemas.microsoft.com/office/drawing/2014/main" id="{D3DC1C96-B06F-4FB4-AE00-72360CF27343}"/>
              </a:ext>
            </a:extLst>
          </p:cNvPr>
          <p:cNvSpPr txBox="1"/>
          <p:nvPr/>
        </p:nvSpPr>
        <p:spPr>
          <a:xfrm>
            <a:off x="736819" y="1435263"/>
            <a:ext cx="4670612"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err="1">
                <a:latin typeface="Lucida Sans" panose="020B0602030504020204" pitchFamily="34" charset="0"/>
              </a:rPr>
              <a:t>Sweetviz</a:t>
            </a:r>
            <a:r>
              <a:rPr lang="en-GB" dirty="0">
                <a:latin typeface="Lucida Sans" panose="020B0602030504020204" pitchFamily="34" charset="0"/>
              </a:rPr>
              <a:t> is a Python library for visualizing and comparing datasets with a focus on simplicity and automation. It provides high-density visualizations to help users understand the structure and characteristics of their data quickly. </a:t>
            </a:r>
            <a:r>
              <a:rPr lang="en-GB" dirty="0" err="1">
                <a:latin typeface="Lucida Sans" panose="020B0602030504020204" pitchFamily="34" charset="0"/>
              </a:rPr>
              <a:t>Sweetviz</a:t>
            </a:r>
            <a:r>
              <a:rPr lang="en-GB" dirty="0">
                <a:latin typeface="Lucida Sans" panose="020B0602030504020204" pitchFamily="34" charset="0"/>
              </a:rPr>
              <a:t> is particularly useful for exploratory data analysis (EDA) and can generate detailed comparison reports for two datasets.</a:t>
            </a:r>
            <a:endParaRPr lang="en-IN" dirty="0">
              <a:latin typeface="Lucida Sans" panose="020B0602030504020204" pitchFamily="34" charset="0"/>
            </a:endParaRPr>
          </a:p>
        </p:txBody>
      </p:sp>
      <p:pic>
        <p:nvPicPr>
          <p:cNvPr id="5" name="Picture 4">
            <a:extLst>
              <a:ext uri="{FF2B5EF4-FFF2-40B4-BE49-F238E27FC236}">
                <a16:creationId xmlns:a16="http://schemas.microsoft.com/office/drawing/2014/main" id="{AAD121A6-F3B2-4D84-8C1C-C46B3D0E353E}"/>
              </a:ext>
            </a:extLst>
          </p:cNvPr>
          <p:cNvPicPr>
            <a:picLocks noChangeAspect="1"/>
          </p:cNvPicPr>
          <p:nvPr/>
        </p:nvPicPr>
        <p:blipFill>
          <a:blip r:embed="rId5"/>
          <a:stretch>
            <a:fillRect/>
          </a:stretch>
        </p:blipFill>
        <p:spPr>
          <a:xfrm>
            <a:off x="6018317" y="890130"/>
            <a:ext cx="6074513" cy="5253318"/>
          </a:xfrm>
          <a:prstGeom prst="rect">
            <a:avLst/>
          </a:prstGeom>
        </p:spPr>
      </p:pic>
      <p:pic>
        <p:nvPicPr>
          <p:cNvPr id="6" name="Picture 5">
            <a:extLst>
              <a:ext uri="{FF2B5EF4-FFF2-40B4-BE49-F238E27FC236}">
                <a16:creationId xmlns:a16="http://schemas.microsoft.com/office/drawing/2014/main" id="{2DA52D61-4FD2-410D-AB20-F0AB4BA5C833}"/>
              </a:ext>
            </a:extLst>
          </p:cNvPr>
          <p:cNvPicPr>
            <a:picLocks noChangeAspect="1"/>
          </p:cNvPicPr>
          <p:nvPr/>
        </p:nvPicPr>
        <p:blipFill>
          <a:blip r:embed="rId6"/>
          <a:stretch>
            <a:fillRect/>
          </a:stretch>
        </p:blipFill>
        <p:spPr>
          <a:xfrm>
            <a:off x="971757" y="4420210"/>
            <a:ext cx="4505678" cy="1929790"/>
          </a:xfrm>
          <a:prstGeom prst="rect">
            <a:avLst/>
          </a:prstGeom>
          <a:ln>
            <a:solidFill>
              <a:schemeClr val="bg1"/>
            </a:solidFill>
          </a:ln>
          <a:effectLst>
            <a:glow rad="101600">
              <a:schemeClr val="tx1">
                <a:alpha val="60000"/>
              </a:schemeClr>
            </a:glow>
          </a:effectLst>
        </p:spPr>
      </p:pic>
      <p:sp>
        <p:nvSpPr>
          <p:cNvPr id="11" name="TextBox 10">
            <a:extLst>
              <a:ext uri="{FF2B5EF4-FFF2-40B4-BE49-F238E27FC236}">
                <a16:creationId xmlns:a16="http://schemas.microsoft.com/office/drawing/2014/main" id="{5DE2DD7C-1273-4BEC-84B1-355686845930}"/>
              </a:ext>
            </a:extLst>
          </p:cNvPr>
          <p:cNvSpPr txBox="1"/>
          <p:nvPr/>
        </p:nvSpPr>
        <p:spPr>
          <a:xfrm>
            <a:off x="504083" y="3777549"/>
            <a:ext cx="1261964" cy="369332"/>
          </a:xfrm>
          <a:prstGeom prst="rect">
            <a:avLst/>
          </a:prstGeom>
          <a:noFill/>
        </p:spPr>
        <p:txBody>
          <a:bodyPr wrap="square" rtlCol="0">
            <a:spAutoFit/>
          </a:bodyPr>
          <a:lstStyle/>
          <a:p>
            <a:r>
              <a:rPr lang="en-GB" sz="1800" b="1" dirty="0">
                <a:latin typeface="Lucida Handwriting" panose="03010101010101010101" pitchFamily="66" charset="0"/>
              </a:rPr>
              <a:t>Coding:</a:t>
            </a:r>
            <a:endParaRPr lang="en-IN" sz="1800" b="1" dirty="0">
              <a:latin typeface="Lucida Handwriting" panose="03010101010101010101" pitchFamily="66" charset="0"/>
            </a:endParaRPr>
          </a:p>
        </p:txBody>
      </p:sp>
    </p:spTree>
    <p:extLst>
      <p:ext uri="{BB962C8B-B14F-4D97-AF65-F5344CB8AC3E}">
        <p14:creationId xmlns:p14="http://schemas.microsoft.com/office/powerpoint/2010/main" val="419869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263"/>
                                        </p:tgtEl>
                                      </p:cBhvr>
                                    </p:animEffect>
                                    <p:set>
                                      <p:cBhvr>
                                        <p:cTn id="7" dur="1" fill="hold">
                                          <p:stCondLst>
                                            <p:cond delay="499"/>
                                          </p:stCondLst>
                                        </p:cTn>
                                        <p:tgtEl>
                                          <p:spTgt spid="263"/>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264"/>
                                        </p:tgtEl>
                                      </p:cBhvr>
                                    </p:animEffect>
                                    <p:set>
                                      <p:cBhvr>
                                        <p:cTn id="10" dur="1" fill="hold">
                                          <p:stCondLst>
                                            <p:cond delay="499"/>
                                          </p:stCondLst>
                                        </p:cTn>
                                        <p:tgtEl>
                                          <p:spTgt spid="264"/>
                                        </p:tgtEl>
                                        <p:attrNameLst>
                                          <p:attrName>style.visibility</p:attrName>
                                        </p:attrNameLst>
                                      </p:cBhvr>
                                      <p:to>
                                        <p:strVal val="hidden"/>
                                      </p:to>
                                    </p:set>
                                  </p:childTnLst>
                                </p:cTn>
                              </p:par>
                              <p:par>
                                <p:cTn id="11" presetID="14" presetClass="exit" presetSubtype="10" fill="hold" nodeType="withEffect">
                                  <p:stCondLst>
                                    <p:cond delay="0"/>
                                  </p:stCondLst>
                                  <p:childTnLst>
                                    <p:animEffect transition="out" filter="randombar(horizontal)">
                                      <p:cBhvr>
                                        <p:cTn id="12" dur="500"/>
                                        <p:tgtEl>
                                          <p:spTgt spid="265"/>
                                        </p:tgtEl>
                                      </p:cBhvr>
                                    </p:animEffect>
                                    <p:set>
                                      <p:cBhvr>
                                        <p:cTn id="13" dur="1" fill="hold">
                                          <p:stCondLst>
                                            <p:cond delay="499"/>
                                          </p:stCondLst>
                                        </p:cTn>
                                        <p:tgtEl>
                                          <p:spTgt spid="265"/>
                                        </p:tgtEl>
                                        <p:attrNameLst>
                                          <p:attrName>style.visibility</p:attrName>
                                        </p:attrNameLst>
                                      </p:cBhvr>
                                      <p:to>
                                        <p:strVal val="hidden"/>
                                      </p:to>
                                    </p:set>
                                  </p:childTnLst>
                                </p:cTn>
                              </p:par>
                              <p:par>
                                <p:cTn id="14" presetID="14" presetClass="exit" presetSubtype="10" fill="hold" grpId="0" nodeType="withEffect">
                                  <p:stCondLst>
                                    <p:cond delay="0"/>
                                  </p:stCondLst>
                                  <p:childTnLst>
                                    <p:animEffect transition="out" filter="randombar(horizontal)">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par>
                                <p:cTn id="17" presetID="14" presetClass="exit" presetSubtype="10" fill="hold" grpId="0" nodeType="withEffect">
                                  <p:stCondLst>
                                    <p:cond delay="0"/>
                                  </p:stCondLst>
                                  <p:childTnLst>
                                    <p:animEffect transition="out" filter="randombar(horizontal)">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par>
                                <p:cTn id="20" presetID="14" presetClass="exit" presetSubtype="10" fill="hold" nodeType="withEffect">
                                  <p:stCondLst>
                                    <p:cond delay="0"/>
                                  </p:stCondLst>
                                  <p:childTnLst>
                                    <p:animEffect transition="out" filter="randombar(horizontal)">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4" presetClass="exit" presetSubtype="10" fill="hold" nodeType="withEffect">
                                  <p:stCondLst>
                                    <p:cond delay="0"/>
                                  </p:stCondLst>
                                  <p:childTnLst>
                                    <p:animEffect transition="out" filter="randombar(horizontal)">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par>
                                <p:cTn id="26" presetID="14" presetClass="exit" presetSubtype="10" fill="hold" grpId="0" nodeType="withEffect">
                                  <p:stCondLst>
                                    <p:cond delay="0"/>
                                  </p:stCondLst>
                                  <p:childTnLst>
                                    <p:animEffect transition="out" filter="randombar(horizontal)">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p:bldP spid="264" grpId="0"/>
      <p:bldP spid="10" grpId="0"/>
      <p:bldP spid="4"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262"/>
        <p:cNvGrpSpPr/>
        <p:nvPr/>
      </p:nvGrpSpPr>
      <p:grpSpPr>
        <a:xfrm>
          <a:off x="0" y="0"/>
          <a:ext cx="0" cy="0"/>
          <a:chOff x="0" y="0"/>
          <a:chExt cx="0" cy="0"/>
        </a:xfrm>
      </p:grpSpPr>
      <p:sp>
        <p:nvSpPr>
          <p:cNvPr id="263" name="Google Shape;263;p25"/>
          <p:cNvSpPr txBox="1">
            <a:spLocks noGrp="1"/>
          </p:cNvSpPr>
          <p:nvPr>
            <p:ph type="title"/>
          </p:nvPr>
        </p:nvSpPr>
        <p:spPr>
          <a:xfrm>
            <a:off x="287364" y="111388"/>
            <a:ext cx="3944472"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GB" sz="4400" b="1" dirty="0">
                <a:latin typeface="Lucida Sans" panose="020B0602030504020204" pitchFamily="34" charset="0"/>
                <a:ea typeface="Times New Roman"/>
                <a:cs typeface="Times New Roman" panose="02020603050405020304" pitchFamily="18" charset="0"/>
                <a:sym typeface="Times New Roman"/>
              </a:rPr>
              <a:t>AUTO EDA</a:t>
            </a:r>
            <a:endParaRPr sz="4400" b="1" dirty="0">
              <a:latin typeface="Lucida Sans" panose="020B0602030504020204" pitchFamily="34" charset="0"/>
              <a:ea typeface="Times New Roman"/>
              <a:cs typeface="Times New Roman" panose="02020603050405020304" pitchFamily="18" charset="0"/>
              <a:sym typeface="Times New Roman"/>
            </a:endParaRPr>
          </a:p>
        </p:txBody>
      </p:sp>
      <p:sp>
        <p:nvSpPr>
          <p:cNvPr id="264" name="Google Shape;264;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Lucida Sans" panose="020B0602030504020204" pitchFamily="34" charset="0"/>
              </a:rPr>
              <a:t>24</a:t>
            </a:fld>
            <a:endParaRPr>
              <a:latin typeface="Lucida Sans" panose="020B0602030504020204" pitchFamily="34" charset="0"/>
            </a:endParaRPr>
          </a:p>
        </p:txBody>
      </p:sp>
      <p:pic>
        <p:nvPicPr>
          <p:cNvPr id="265" name="Google Shape;265;p25"/>
          <p:cNvPicPr preferRelativeResize="0"/>
          <p:nvPr/>
        </p:nvPicPr>
        <p:blipFill rotWithShape="1">
          <a:blip r:embed="rId4">
            <a:alphaModFix/>
          </a:blip>
          <a:srcRect/>
          <a:stretch/>
        </p:blipFill>
        <p:spPr>
          <a:xfrm>
            <a:off x="9580951" y="6257365"/>
            <a:ext cx="2592012" cy="588112"/>
          </a:xfrm>
          <a:prstGeom prst="rect">
            <a:avLst/>
          </a:prstGeom>
          <a:noFill/>
          <a:ln>
            <a:noFill/>
          </a:ln>
        </p:spPr>
      </p:pic>
      <p:sp>
        <p:nvSpPr>
          <p:cNvPr id="10" name="TextBox 9">
            <a:extLst>
              <a:ext uri="{FF2B5EF4-FFF2-40B4-BE49-F238E27FC236}">
                <a16:creationId xmlns:a16="http://schemas.microsoft.com/office/drawing/2014/main" id="{717A0E50-4BF5-48A4-96F6-22A415A67B0D}"/>
              </a:ext>
            </a:extLst>
          </p:cNvPr>
          <p:cNvSpPr txBox="1"/>
          <p:nvPr/>
        </p:nvSpPr>
        <p:spPr>
          <a:xfrm>
            <a:off x="646809" y="1116647"/>
            <a:ext cx="3225582" cy="400110"/>
          </a:xfrm>
          <a:prstGeom prst="rect">
            <a:avLst/>
          </a:prstGeom>
          <a:noFill/>
        </p:spPr>
        <p:txBody>
          <a:bodyPr wrap="square" rtlCol="0">
            <a:spAutoFit/>
          </a:bodyPr>
          <a:lstStyle/>
          <a:p>
            <a:r>
              <a:rPr lang="en-GB" sz="2000" b="1" dirty="0">
                <a:latin typeface="Lucida Sans" panose="020B0602030504020204" pitchFamily="34" charset="0"/>
              </a:rPr>
              <a:t>3. PANDAS PROFILLING</a:t>
            </a:r>
            <a:endParaRPr lang="en-IN" sz="2000" b="1" dirty="0">
              <a:latin typeface="Lucida Sans" panose="020B0602030504020204" pitchFamily="34" charset="0"/>
            </a:endParaRPr>
          </a:p>
        </p:txBody>
      </p:sp>
      <p:sp>
        <p:nvSpPr>
          <p:cNvPr id="4" name="TextBox 3">
            <a:extLst>
              <a:ext uri="{FF2B5EF4-FFF2-40B4-BE49-F238E27FC236}">
                <a16:creationId xmlns:a16="http://schemas.microsoft.com/office/drawing/2014/main" id="{D3DC1C96-B06F-4FB4-AE00-72360CF27343}"/>
              </a:ext>
            </a:extLst>
          </p:cNvPr>
          <p:cNvSpPr txBox="1"/>
          <p:nvPr/>
        </p:nvSpPr>
        <p:spPr>
          <a:xfrm>
            <a:off x="871289" y="2597656"/>
            <a:ext cx="4670612" cy="338554"/>
          </a:xfrm>
          <a:prstGeom prst="rect">
            <a:avLst/>
          </a:prstGeom>
          <a:noFill/>
        </p:spPr>
        <p:txBody>
          <a:bodyPr wrap="square" rtlCol="0">
            <a:spAutoFit/>
          </a:bodyPr>
          <a:lstStyle/>
          <a:p>
            <a:pPr marL="285750" indent="-285750">
              <a:buFont typeface="Wingdings" panose="05000000000000000000" pitchFamily="2" charset="2"/>
              <a:buChar char="Ø"/>
            </a:pPr>
            <a:endParaRPr lang="en-IN" sz="1600" dirty="0">
              <a:latin typeface="Lucida Sans" panose="020B0602030504020204" pitchFamily="34" charset="0"/>
            </a:endParaRPr>
          </a:p>
        </p:txBody>
      </p:sp>
      <p:pic>
        <p:nvPicPr>
          <p:cNvPr id="3" name="Picture 2">
            <a:extLst>
              <a:ext uri="{FF2B5EF4-FFF2-40B4-BE49-F238E27FC236}">
                <a16:creationId xmlns:a16="http://schemas.microsoft.com/office/drawing/2014/main" id="{87165D27-278D-49D5-8A4A-9416EDE3F6AE}"/>
              </a:ext>
            </a:extLst>
          </p:cNvPr>
          <p:cNvPicPr>
            <a:picLocks noChangeAspect="1"/>
          </p:cNvPicPr>
          <p:nvPr/>
        </p:nvPicPr>
        <p:blipFill>
          <a:blip r:embed="rId5"/>
          <a:stretch>
            <a:fillRect/>
          </a:stretch>
        </p:blipFill>
        <p:spPr>
          <a:xfrm>
            <a:off x="6007603" y="905225"/>
            <a:ext cx="5827211" cy="5238223"/>
          </a:xfrm>
          <a:prstGeom prst="rect">
            <a:avLst/>
          </a:prstGeom>
        </p:spPr>
      </p:pic>
      <p:sp>
        <p:nvSpPr>
          <p:cNvPr id="5" name="TextBox 4">
            <a:extLst>
              <a:ext uri="{FF2B5EF4-FFF2-40B4-BE49-F238E27FC236}">
                <a16:creationId xmlns:a16="http://schemas.microsoft.com/office/drawing/2014/main" id="{B1A49A50-3B44-47D8-8849-1FE1CF65D8BF}"/>
              </a:ext>
            </a:extLst>
          </p:cNvPr>
          <p:cNvSpPr txBox="1"/>
          <p:nvPr/>
        </p:nvSpPr>
        <p:spPr>
          <a:xfrm>
            <a:off x="357186" y="1820376"/>
            <a:ext cx="5322860" cy="2246769"/>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Lucida Sans" panose="020B0602030504020204" pitchFamily="34" charset="0"/>
              </a:rPr>
              <a:t>Pandas Profiling is a Python library that generates a comprehensive exploratory data analysis (EDA) report for a given Pandas </a:t>
            </a:r>
            <a:r>
              <a:rPr lang="en-GB" dirty="0" err="1">
                <a:latin typeface="Lucida Sans" panose="020B0602030504020204" pitchFamily="34" charset="0"/>
              </a:rPr>
              <a:t>DataFrame</a:t>
            </a:r>
            <a:r>
              <a:rPr lang="en-GB" dirty="0">
                <a:latin typeface="Lucida Sans" panose="020B0602030504020204" pitchFamily="34" charset="0"/>
              </a:rPr>
              <a:t>. The report includes information on the dataset's structure, statistical summaries, visualizations, and insights. Pandas Profiling aims to automate the initial steps of data analysis, providing users with a quick overview of their data.</a:t>
            </a:r>
          </a:p>
          <a:p>
            <a:br>
              <a:rPr lang="en-GB" dirty="0"/>
            </a:br>
            <a:endParaRPr lang="en-IN" dirty="0"/>
          </a:p>
        </p:txBody>
      </p:sp>
      <p:sp>
        <p:nvSpPr>
          <p:cNvPr id="11" name="TextBox 10">
            <a:extLst>
              <a:ext uri="{FF2B5EF4-FFF2-40B4-BE49-F238E27FC236}">
                <a16:creationId xmlns:a16="http://schemas.microsoft.com/office/drawing/2014/main" id="{F9CD3933-F005-4D20-80D8-C11C2F4C204F}"/>
              </a:ext>
            </a:extLst>
          </p:cNvPr>
          <p:cNvSpPr txBox="1"/>
          <p:nvPr/>
        </p:nvSpPr>
        <p:spPr>
          <a:xfrm>
            <a:off x="504083" y="3777549"/>
            <a:ext cx="1261964" cy="369332"/>
          </a:xfrm>
          <a:prstGeom prst="rect">
            <a:avLst/>
          </a:prstGeom>
          <a:noFill/>
        </p:spPr>
        <p:txBody>
          <a:bodyPr wrap="square" rtlCol="0">
            <a:spAutoFit/>
          </a:bodyPr>
          <a:lstStyle/>
          <a:p>
            <a:r>
              <a:rPr lang="en-GB" sz="1800" b="1" dirty="0">
                <a:latin typeface="Lucida Handwriting" panose="03010101010101010101" pitchFamily="66" charset="0"/>
              </a:rPr>
              <a:t>Coding:</a:t>
            </a:r>
            <a:endParaRPr lang="en-IN" sz="1800" b="1" dirty="0">
              <a:latin typeface="Lucida Handwriting" panose="03010101010101010101" pitchFamily="66" charset="0"/>
            </a:endParaRPr>
          </a:p>
        </p:txBody>
      </p:sp>
      <p:pic>
        <p:nvPicPr>
          <p:cNvPr id="6" name="Picture 5">
            <a:extLst>
              <a:ext uri="{FF2B5EF4-FFF2-40B4-BE49-F238E27FC236}">
                <a16:creationId xmlns:a16="http://schemas.microsoft.com/office/drawing/2014/main" id="{C511EF4C-F626-40AE-B7ED-5C1699D138E9}"/>
              </a:ext>
            </a:extLst>
          </p:cNvPr>
          <p:cNvPicPr>
            <a:picLocks noChangeAspect="1"/>
          </p:cNvPicPr>
          <p:nvPr/>
        </p:nvPicPr>
        <p:blipFill>
          <a:blip r:embed="rId6"/>
          <a:stretch>
            <a:fillRect/>
          </a:stretch>
        </p:blipFill>
        <p:spPr>
          <a:xfrm>
            <a:off x="1766047" y="4146881"/>
            <a:ext cx="3728556" cy="2216420"/>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4274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1000"/>
                                        <p:tgtEl>
                                          <p:spTgt spid="263"/>
                                        </p:tgtEl>
                                        <p:attrNameLst>
                                          <p:attrName>ppt_w</p:attrName>
                                        </p:attrNameLst>
                                      </p:cBhvr>
                                      <p:tavLst>
                                        <p:tav tm="0">
                                          <p:val>
                                            <p:strVal val="ppt_w"/>
                                          </p:val>
                                        </p:tav>
                                        <p:tav tm="100000">
                                          <p:val>
                                            <p:fltVal val="0"/>
                                          </p:val>
                                        </p:tav>
                                      </p:tavLst>
                                    </p:anim>
                                    <p:anim calcmode="lin" valueType="num">
                                      <p:cBhvr>
                                        <p:cTn id="7" dur="1000"/>
                                        <p:tgtEl>
                                          <p:spTgt spid="263"/>
                                        </p:tgtEl>
                                        <p:attrNameLst>
                                          <p:attrName>ppt_h</p:attrName>
                                        </p:attrNameLst>
                                      </p:cBhvr>
                                      <p:tavLst>
                                        <p:tav tm="0">
                                          <p:val>
                                            <p:strVal val="ppt_h"/>
                                          </p:val>
                                        </p:tav>
                                        <p:tav tm="100000">
                                          <p:val>
                                            <p:fltVal val="0"/>
                                          </p:val>
                                        </p:tav>
                                      </p:tavLst>
                                    </p:anim>
                                    <p:anim calcmode="lin" valueType="num">
                                      <p:cBhvr>
                                        <p:cTn id="8" dur="1000"/>
                                        <p:tgtEl>
                                          <p:spTgt spid="263"/>
                                        </p:tgtEl>
                                        <p:attrNameLst>
                                          <p:attrName>style.rotation</p:attrName>
                                        </p:attrNameLst>
                                      </p:cBhvr>
                                      <p:tavLst>
                                        <p:tav tm="0">
                                          <p:val>
                                            <p:fltVal val="0"/>
                                          </p:val>
                                        </p:tav>
                                        <p:tav tm="100000">
                                          <p:val>
                                            <p:fltVal val="90"/>
                                          </p:val>
                                        </p:tav>
                                      </p:tavLst>
                                    </p:anim>
                                    <p:animEffect transition="out" filter="fade">
                                      <p:cBhvr>
                                        <p:cTn id="9" dur="1000"/>
                                        <p:tgtEl>
                                          <p:spTgt spid="263"/>
                                        </p:tgtEl>
                                      </p:cBhvr>
                                    </p:animEffect>
                                    <p:set>
                                      <p:cBhvr>
                                        <p:cTn id="10" dur="1" fill="hold">
                                          <p:stCondLst>
                                            <p:cond delay="999"/>
                                          </p:stCondLst>
                                        </p:cTn>
                                        <p:tgtEl>
                                          <p:spTgt spid="263"/>
                                        </p:tgtEl>
                                        <p:attrNameLst>
                                          <p:attrName>style.visibility</p:attrName>
                                        </p:attrNameLst>
                                      </p:cBhvr>
                                      <p:to>
                                        <p:strVal val="hidden"/>
                                      </p:to>
                                    </p:set>
                                  </p:childTnLst>
                                </p:cTn>
                              </p:par>
                              <p:par>
                                <p:cTn id="11" presetID="31" presetClass="exit" presetSubtype="0" fill="hold" grpId="0" nodeType="withEffect">
                                  <p:stCondLst>
                                    <p:cond delay="0"/>
                                  </p:stCondLst>
                                  <p:childTnLst>
                                    <p:anim calcmode="lin" valueType="num">
                                      <p:cBhvr>
                                        <p:cTn id="12" dur="1000"/>
                                        <p:tgtEl>
                                          <p:spTgt spid="264"/>
                                        </p:tgtEl>
                                        <p:attrNameLst>
                                          <p:attrName>ppt_w</p:attrName>
                                        </p:attrNameLst>
                                      </p:cBhvr>
                                      <p:tavLst>
                                        <p:tav tm="0">
                                          <p:val>
                                            <p:strVal val="ppt_w"/>
                                          </p:val>
                                        </p:tav>
                                        <p:tav tm="100000">
                                          <p:val>
                                            <p:fltVal val="0"/>
                                          </p:val>
                                        </p:tav>
                                      </p:tavLst>
                                    </p:anim>
                                    <p:anim calcmode="lin" valueType="num">
                                      <p:cBhvr>
                                        <p:cTn id="13" dur="1000"/>
                                        <p:tgtEl>
                                          <p:spTgt spid="264"/>
                                        </p:tgtEl>
                                        <p:attrNameLst>
                                          <p:attrName>ppt_h</p:attrName>
                                        </p:attrNameLst>
                                      </p:cBhvr>
                                      <p:tavLst>
                                        <p:tav tm="0">
                                          <p:val>
                                            <p:strVal val="ppt_h"/>
                                          </p:val>
                                        </p:tav>
                                        <p:tav tm="100000">
                                          <p:val>
                                            <p:fltVal val="0"/>
                                          </p:val>
                                        </p:tav>
                                      </p:tavLst>
                                    </p:anim>
                                    <p:anim calcmode="lin" valueType="num">
                                      <p:cBhvr>
                                        <p:cTn id="14" dur="1000"/>
                                        <p:tgtEl>
                                          <p:spTgt spid="264"/>
                                        </p:tgtEl>
                                        <p:attrNameLst>
                                          <p:attrName>style.rotation</p:attrName>
                                        </p:attrNameLst>
                                      </p:cBhvr>
                                      <p:tavLst>
                                        <p:tav tm="0">
                                          <p:val>
                                            <p:fltVal val="0"/>
                                          </p:val>
                                        </p:tav>
                                        <p:tav tm="100000">
                                          <p:val>
                                            <p:fltVal val="90"/>
                                          </p:val>
                                        </p:tav>
                                      </p:tavLst>
                                    </p:anim>
                                    <p:animEffect transition="out" filter="fade">
                                      <p:cBhvr>
                                        <p:cTn id="15" dur="1000"/>
                                        <p:tgtEl>
                                          <p:spTgt spid="264"/>
                                        </p:tgtEl>
                                      </p:cBhvr>
                                    </p:animEffect>
                                    <p:set>
                                      <p:cBhvr>
                                        <p:cTn id="16" dur="1" fill="hold">
                                          <p:stCondLst>
                                            <p:cond delay="999"/>
                                          </p:stCondLst>
                                        </p:cTn>
                                        <p:tgtEl>
                                          <p:spTgt spid="264"/>
                                        </p:tgtEl>
                                        <p:attrNameLst>
                                          <p:attrName>style.visibility</p:attrName>
                                        </p:attrNameLst>
                                      </p:cBhvr>
                                      <p:to>
                                        <p:strVal val="hidden"/>
                                      </p:to>
                                    </p:set>
                                  </p:childTnLst>
                                </p:cTn>
                              </p:par>
                              <p:par>
                                <p:cTn id="17" presetID="31" presetClass="exit" presetSubtype="0" fill="hold" nodeType="withEffect">
                                  <p:stCondLst>
                                    <p:cond delay="0"/>
                                  </p:stCondLst>
                                  <p:childTnLst>
                                    <p:anim calcmode="lin" valueType="num">
                                      <p:cBhvr>
                                        <p:cTn id="18" dur="1000"/>
                                        <p:tgtEl>
                                          <p:spTgt spid="265"/>
                                        </p:tgtEl>
                                        <p:attrNameLst>
                                          <p:attrName>ppt_w</p:attrName>
                                        </p:attrNameLst>
                                      </p:cBhvr>
                                      <p:tavLst>
                                        <p:tav tm="0">
                                          <p:val>
                                            <p:strVal val="ppt_w"/>
                                          </p:val>
                                        </p:tav>
                                        <p:tav tm="100000">
                                          <p:val>
                                            <p:fltVal val="0"/>
                                          </p:val>
                                        </p:tav>
                                      </p:tavLst>
                                    </p:anim>
                                    <p:anim calcmode="lin" valueType="num">
                                      <p:cBhvr>
                                        <p:cTn id="19" dur="1000"/>
                                        <p:tgtEl>
                                          <p:spTgt spid="265"/>
                                        </p:tgtEl>
                                        <p:attrNameLst>
                                          <p:attrName>ppt_h</p:attrName>
                                        </p:attrNameLst>
                                      </p:cBhvr>
                                      <p:tavLst>
                                        <p:tav tm="0">
                                          <p:val>
                                            <p:strVal val="ppt_h"/>
                                          </p:val>
                                        </p:tav>
                                        <p:tav tm="100000">
                                          <p:val>
                                            <p:fltVal val="0"/>
                                          </p:val>
                                        </p:tav>
                                      </p:tavLst>
                                    </p:anim>
                                    <p:anim calcmode="lin" valueType="num">
                                      <p:cBhvr>
                                        <p:cTn id="20" dur="1000"/>
                                        <p:tgtEl>
                                          <p:spTgt spid="265"/>
                                        </p:tgtEl>
                                        <p:attrNameLst>
                                          <p:attrName>style.rotation</p:attrName>
                                        </p:attrNameLst>
                                      </p:cBhvr>
                                      <p:tavLst>
                                        <p:tav tm="0">
                                          <p:val>
                                            <p:fltVal val="0"/>
                                          </p:val>
                                        </p:tav>
                                        <p:tav tm="100000">
                                          <p:val>
                                            <p:fltVal val="90"/>
                                          </p:val>
                                        </p:tav>
                                      </p:tavLst>
                                    </p:anim>
                                    <p:animEffect transition="out" filter="fade">
                                      <p:cBhvr>
                                        <p:cTn id="21" dur="1000"/>
                                        <p:tgtEl>
                                          <p:spTgt spid="265"/>
                                        </p:tgtEl>
                                      </p:cBhvr>
                                    </p:animEffect>
                                    <p:set>
                                      <p:cBhvr>
                                        <p:cTn id="22" dur="1" fill="hold">
                                          <p:stCondLst>
                                            <p:cond delay="999"/>
                                          </p:stCondLst>
                                        </p:cTn>
                                        <p:tgtEl>
                                          <p:spTgt spid="265"/>
                                        </p:tgtEl>
                                        <p:attrNameLst>
                                          <p:attrName>style.visibility</p:attrName>
                                        </p:attrNameLst>
                                      </p:cBhvr>
                                      <p:to>
                                        <p:strVal val="hidden"/>
                                      </p:to>
                                    </p:set>
                                  </p:childTnLst>
                                </p:cTn>
                              </p:par>
                              <p:par>
                                <p:cTn id="23" presetID="31" presetClass="exit" presetSubtype="0" fill="hold" grpId="0" nodeType="withEffect">
                                  <p:stCondLst>
                                    <p:cond delay="0"/>
                                  </p:stCondLst>
                                  <p:childTnLst>
                                    <p:anim calcmode="lin" valueType="num">
                                      <p:cBhvr>
                                        <p:cTn id="24" dur="1000"/>
                                        <p:tgtEl>
                                          <p:spTgt spid="10"/>
                                        </p:tgtEl>
                                        <p:attrNameLst>
                                          <p:attrName>ppt_w</p:attrName>
                                        </p:attrNameLst>
                                      </p:cBhvr>
                                      <p:tavLst>
                                        <p:tav tm="0">
                                          <p:val>
                                            <p:strVal val="ppt_w"/>
                                          </p:val>
                                        </p:tav>
                                        <p:tav tm="100000">
                                          <p:val>
                                            <p:fltVal val="0"/>
                                          </p:val>
                                        </p:tav>
                                      </p:tavLst>
                                    </p:anim>
                                    <p:anim calcmode="lin" valueType="num">
                                      <p:cBhvr>
                                        <p:cTn id="25" dur="1000"/>
                                        <p:tgtEl>
                                          <p:spTgt spid="10"/>
                                        </p:tgtEl>
                                        <p:attrNameLst>
                                          <p:attrName>ppt_h</p:attrName>
                                        </p:attrNameLst>
                                      </p:cBhvr>
                                      <p:tavLst>
                                        <p:tav tm="0">
                                          <p:val>
                                            <p:strVal val="ppt_h"/>
                                          </p:val>
                                        </p:tav>
                                        <p:tav tm="100000">
                                          <p:val>
                                            <p:fltVal val="0"/>
                                          </p:val>
                                        </p:tav>
                                      </p:tavLst>
                                    </p:anim>
                                    <p:anim calcmode="lin" valueType="num">
                                      <p:cBhvr>
                                        <p:cTn id="26" dur="1000"/>
                                        <p:tgtEl>
                                          <p:spTgt spid="10"/>
                                        </p:tgtEl>
                                        <p:attrNameLst>
                                          <p:attrName>style.rotation</p:attrName>
                                        </p:attrNameLst>
                                      </p:cBhvr>
                                      <p:tavLst>
                                        <p:tav tm="0">
                                          <p:val>
                                            <p:fltVal val="0"/>
                                          </p:val>
                                        </p:tav>
                                        <p:tav tm="100000">
                                          <p:val>
                                            <p:fltVal val="90"/>
                                          </p:val>
                                        </p:tav>
                                      </p:tavLst>
                                    </p:anim>
                                    <p:animEffect transition="out" filter="fade">
                                      <p:cBhvr>
                                        <p:cTn id="27" dur="1000"/>
                                        <p:tgtEl>
                                          <p:spTgt spid="10"/>
                                        </p:tgtEl>
                                      </p:cBhvr>
                                    </p:animEffect>
                                    <p:set>
                                      <p:cBhvr>
                                        <p:cTn id="28" dur="1" fill="hold">
                                          <p:stCondLst>
                                            <p:cond delay="999"/>
                                          </p:stCondLst>
                                        </p:cTn>
                                        <p:tgtEl>
                                          <p:spTgt spid="10"/>
                                        </p:tgtEl>
                                        <p:attrNameLst>
                                          <p:attrName>style.visibility</p:attrName>
                                        </p:attrNameLst>
                                      </p:cBhvr>
                                      <p:to>
                                        <p:strVal val="hidden"/>
                                      </p:to>
                                    </p:set>
                                  </p:childTnLst>
                                </p:cTn>
                              </p:par>
                              <p:par>
                                <p:cTn id="29" presetID="31" presetClass="exit" presetSubtype="0" fill="hold" grpId="0" nodeType="withEffect" nodePh="1">
                                  <p:stCondLst>
                                    <p:cond delay="0"/>
                                  </p:stCondLst>
                                  <p:endCondLst>
                                    <p:cond evt="begin" delay="0">
                                      <p:tn val="29"/>
                                    </p:cond>
                                  </p:endCondLst>
                                  <p:childTnLst>
                                    <p:anim calcmode="lin" valueType="num">
                                      <p:cBhvr>
                                        <p:cTn id="30" dur="1000"/>
                                        <p:tgtEl>
                                          <p:spTgt spid="4"/>
                                        </p:tgtEl>
                                        <p:attrNameLst>
                                          <p:attrName>ppt_w</p:attrName>
                                        </p:attrNameLst>
                                      </p:cBhvr>
                                      <p:tavLst>
                                        <p:tav tm="0">
                                          <p:val>
                                            <p:strVal val="ppt_w"/>
                                          </p:val>
                                        </p:tav>
                                        <p:tav tm="100000">
                                          <p:val>
                                            <p:fltVal val="0"/>
                                          </p:val>
                                        </p:tav>
                                      </p:tavLst>
                                    </p:anim>
                                    <p:anim calcmode="lin" valueType="num">
                                      <p:cBhvr>
                                        <p:cTn id="31" dur="1000"/>
                                        <p:tgtEl>
                                          <p:spTgt spid="4"/>
                                        </p:tgtEl>
                                        <p:attrNameLst>
                                          <p:attrName>ppt_h</p:attrName>
                                        </p:attrNameLst>
                                      </p:cBhvr>
                                      <p:tavLst>
                                        <p:tav tm="0">
                                          <p:val>
                                            <p:strVal val="ppt_h"/>
                                          </p:val>
                                        </p:tav>
                                        <p:tav tm="100000">
                                          <p:val>
                                            <p:fltVal val="0"/>
                                          </p:val>
                                        </p:tav>
                                      </p:tavLst>
                                    </p:anim>
                                    <p:anim calcmode="lin" valueType="num">
                                      <p:cBhvr>
                                        <p:cTn id="32" dur="1000"/>
                                        <p:tgtEl>
                                          <p:spTgt spid="4"/>
                                        </p:tgtEl>
                                        <p:attrNameLst>
                                          <p:attrName>style.rotation</p:attrName>
                                        </p:attrNameLst>
                                      </p:cBhvr>
                                      <p:tavLst>
                                        <p:tav tm="0">
                                          <p:val>
                                            <p:fltVal val="0"/>
                                          </p:val>
                                        </p:tav>
                                        <p:tav tm="100000">
                                          <p:val>
                                            <p:fltVal val="90"/>
                                          </p:val>
                                        </p:tav>
                                      </p:tavLst>
                                    </p:anim>
                                    <p:animEffect transition="out" filter="fade">
                                      <p:cBhvr>
                                        <p:cTn id="33" dur="1000"/>
                                        <p:tgtEl>
                                          <p:spTgt spid="4"/>
                                        </p:tgtEl>
                                      </p:cBhvr>
                                    </p:animEffect>
                                    <p:set>
                                      <p:cBhvr>
                                        <p:cTn id="34" dur="1" fill="hold">
                                          <p:stCondLst>
                                            <p:cond delay="999"/>
                                          </p:stCondLst>
                                        </p:cTn>
                                        <p:tgtEl>
                                          <p:spTgt spid="4"/>
                                        </p:tgtEl>
                                        <p:attrNameLst>
                                          <p:attrName>style.visibility</p:attrName>
                                        </p:attrNameLst>
                                      </p:cBhvr>
                                      <p:to>
                                        <p:strVal val="hidden"/>
                                      </p:to>
                                    </p:set>
                                  </p:childTnLst>
                                </p:cTn>
                              </p:par>
                              <p:par>
                                <p:cTn id="35" presetID="31" presetClass="exit" presetSubtype="0" fill="hold" nodeType="withEffect">
                                  <p:stCondLst>
                                    <p:cond delay="0"/>
                                  </p:stCondLst>
                                  <p:childTnLst>
                                    <p:anim calcmode="lin" valueType="num">
                                      <p:cBhvr>
                                        <p:cTn id="36" dur="1000"/>
                                        <p:tgtEl>
                                          <p:spTgt spid="3"/>
                                        </p:tgtEl>
                                        <p:attrNameLst>
                                          <p:attrName>ppt_w</p:attrName>
                                        </p:attrNameLst>
                                      </p:cBhvr>
                                      <p:tavLst>
                                        <p:tav tm="0">
                                          <p:val>
                                            <p:strVal val="ppt_w"/>
                                          </p:val>
                                        </p:tav>
                                        <p:tav tm="100000">
                                          <p:val>
                                            <p:fltVal val="0"/>
                                          </p:val>
                                        </p:tav>
                                      </p:tavLst>
                                    </p:anim>
                                    <p:anim calcmode="lin" valueType="num">
                                      <p:cBhvr>
                                        <p:cTn id="37" dur="1000"/>
                                        <p:tgtEl>
                                          <p:spTgt spid="3"/>
                                        </p:tgtEl>
                                        <p:attrNameLst>
                                          <p:attrName>ppt_h</p:attrName>
                                        </p:attrNameLst>
                                      </p:cBhvr>
                                      <p:tavLst>
                                        <p:tav tm="0">
                                          <p:val>
                                            <p:strVal val="ppt_h"/>
                                          </p:val>
                                        </p:tav>
                                        <p:tav tm="100000">
                                          <p:val>
                                            <p:fltVal val="0"/>
                                          </p:val>
                                        </p:tav>
                                      </p:tavLst>
                                    </p:anim>
                                    <p:anim calcmode="lin" valueType="num">
                                      <p:cBhvr>
                                        <p:cTn id="38" dur="1000"/>
                                        <p:tgtEl>
                                          <p:spTgt spid="3"/>
                                        </p:tgtEl>
                                        <p:attrNameLst>
                                          <p:attrName>style.rotation</p:attrName>
                                        </p:attrNameLst>
                                      </p:cBhvr>
                                      <p:tavLst>
                                        <p:tav tm="0">
                                          <p:val>
                                            <p:fltVal val="0"/>
                                          </p:val>
                                        </p:tav>
                                        <p:tav tm="100000">
                                          <p:val>
                                            <p:fltVal val="90"/>
                                          </p:val>
                                        </p:tav>
                                      </p:tavLst>
                                    </p:anim>
                                    <p:animEffect transition="out" filter="fade">
                                      <p:cBhvr>
                                        <p:cTn id="39" dur="1000"/>
                                        <p:tgtEl>
                                          <p:spTgt spid="3"/>
                                        </p:tgtEl>
                                      </p:cBhvr>
                                    </p:animEffect>
                                    <p:set>
                                      <p:cBhvr>
                                        <p:cTn id="40" dur="1" fill="hold">
                                          <p:stCondLst>
                                            <p:cond delay="999"/>
                                          </p:stCondLst>
                                        </p:cTn>
                                        <p:tgtEl>
                                          <p:spTgt spid="3"/>
                                        </p:tgtEl>
                                        <p:attrNameLst>
                                          <p:attrName>style.visibility</p:attrName>
                                        </p:attrNameLst>
                                      </p:cBhvr>
                                      <p:to>
                                        <p:strVal val="hidden"/>
                                      </p:to>
                                    </p:set>
                                  </p:childTnLst>
                                </p:cTn>
                              </p:par>
                              <p:par>
                                <p:cTn id="41" presetID="31" presetClass="exit" presetSubtype="0" fill="hold" grpId="0" nodeType="withEffect">
                                  <p:stCondLst>
                                    <p:cond delay="0"/>
                                  </p:stCondLst>
                                  <p:childTnLst>
                                    <p:anim calcmode="lin" valueType="num">
                                      <p:cBhvr>
                                        <p:cTn id="42" dur="1000"/>
                                        <p:tgtEl>
                                          <p:spTgt spid="5"/>
                                        </p:tgtEl>
                                        <p:attrNameLst>
                                          <p:attrName>ppt_w</p:attrName>
                                        </p:attrNameLst>
                                      </p:cBhvr>
                                      <p:tavLst>
                                        <p:tav tm="0">
                                          <p:val>
                                            <p:strVal val="ppt_w"/>
                                          </p:val>
                                        </p:tav>
                                        <p:tav tm="100000">
                                          <p:val>
                                            <p:fltVal val="0"/>
                                          </p:val>
                                        </p:tav>
                                      </p:tavLst>
                                    </p:anim>
                                    <p:anim calcmode="lin" valueType="num">
                                      <p:cBhvr>
                                        <p:cTn id="43" dur="1000"/>
                                        <p:tgtEl>
                                          <p:spTgt spid="5"/>
                                        </p:tgtEl>
                                        <p:attrNameLst>
                                          <p:attrName>ppt_h</p:attrName>
                                        </p:attrNameLst>
                                      </p:cBhvr>
                                      <p:tavLst>
                                        <p:tav tm="0">
                                          <p:val>
                                            <p:strVal val="ppt_h"/>
                                          </p:val>
                                        </p:tav>
                                        <p:tav tm="100000">
                                          <p:val>
                                            <p:fltVal val="0"/>
                                          </p:val>
                                        </p:tav>
                                      </p:tavLst>
                                    </p:anim>
                                    <p:anim calcmode="lin" valueType="num">
                                      <p:cBhvr>
                                        <p:cTn id="44" dur="1000"/>
                                        <p:tgtEl>
                                          <p:spTgt spid="5"/>
                                        </p:tgtEl>
                                        <p:attrNameLst>
                                          <p:attrName>style.rotation</p:attrName>
                                        </p:attrNameLst>
                                      </p:cBhvr>
                                      <p:tavLst>
                                        <p:tav tm="0">
                                          <p:val>
                                            <p:fltVal val="0"/>
                                          </p:val>
                                        </p:tav>
                                        <p:tav tm="100000">
                                          <p:val>
                                            <p:fltVal val="90"/>
                                          </p:val>
                                        </p:tav>
                                      </p:tavLst>
                                    </p:anim>
                                    <p:animEffect transition="out" filter="fade">
                                      <p:cBhvr>
                                        <p:cTn id="45" dur="1000"/>
                                        <p:tgtEl>
                                          <p:spTgt spid="5"/>
                                        </p:tgtEl>
                                      </p:cBhvr>
                                    </p:animEffect>
                                    <p:set>
                                      <p:cBhvr>
                                        <p:cTn id="46" dur="1" fill="hold">
                                          <p:stCondLst>
                                            <p:cond delay="999"/>
                                          </p:stCondLst>
                                        </p:cTn>
                                        <p:tgtEl>
                                          <p:spTgt spid="5"/>
                                        </p:tgtEl>
                                        <p:attrNameLst>
                                          <p:attrName>style.visibility</p:attrName>
                                        </p:attrNameLst>
                                      </p:cBhvr>
                                      <p:to>
                                        <p:strVal val="hidden"/>
                                      </p:to>
                                    </p:set>
                                  </p:childTnLst>
                                </p:cTn>
                              </p:par>
                              <p:par>
                                <p:cTn id="47" presetID="31" presetClass="exit" presetSubtype="0" fill="hold" grpId="0" nodeType="withEffect">
                                  <p:stCondLst>
                                    <p:cond delay="0"/>
                                  </p:stCondLst>
                                  <p:childTnLst>
                                    <p:anim calcmode="lin" valueType="num">
                                      <p:cBhvr>
                                        <p:cTn id="48" dur="1000"/>
                                        <p:tgtEl>
                                          <p:spTgt spid="11"/>
                                        </p:tgtEl>
                                        <p:attrNameLst>
                                          <p:attrName>ppt_w</p:attrName>
                                        </p:attrNameLst>
                                      </p:cBhvr>
                                      <p:tavLst>
                                        <p:tav tm="0">
                                          <p:val>
                                            <p:strVal val="ppt_w"/>
                                          </p:val>
                                        </p:tav>
                                        <p:tav tm="100000">
                                          <p:val>
                                            <p:fltVal val="0"/>
                                          </p:val>
                                        </p:tav>
                                      </p:tavLst>
                                    </p:anim>
                                    <p:anim calcmode="lin" valueType="num">
                                      <p:cBhvr>
                                        <p:cTn id="49" dur="1000"/>
                                        <p:tgtEl>
                                          <p:spTgt spid="11"/>
                                        </p:tgtEl>
                                        <p:attrNameLst>
                                          <p:attrName>ppt_h</p:attrName>
                                        </p:attrNameLst>
                                      </p:cBhvr>
                                      <p:tavLst>
                                        <p:tav tm="0">
                                          <p:val>
                                            <p:strVal val="ppt_h"/>
                                          </p:val>
                                        </p:tav>
                                        <p:tav tm="100000">
                                          <p:val>
                                            <p:fltVal val="0"/>
                                          </p:val>
                                        </p:tav>
                                      </p:tavLst>
                                    </p:anim>
                                    <p:anim calcmode="lin" valueType="num">
                                      <p:cBhvr>
                                        <p:cTn id="50" dur="1000"/>
                                        <p:tgtEl>
                                          <p:spTgt spid="11"/>
                                        </p:tgtEl>
                                        <p:attrNameLst>
                                          <p:attrName>style.rotation</p:attrName>
                                        </p:attrNameLst>
                                      </p:cBhvr>
                                      <p:tavLst>
                                        <p:tav tm="0">
                                          <p:val>
                                            <p:fltVal val="0"/>
                                          </p:val>
                                        </p:tav>
                                        <p:tav tm="100000">
                                          <p:val>
                                            <p:fltVal val="90"/>
                                          </p:val>
                                        </p:tav>
                                      </p:tavLst>
                                    </p:anim>
                                    <p:animEffect transition="out" filter="fade">
                                      <p:cBhvr>
                                        <p:cTn id="51" dur="1000"/>
                                        <p:tgtEl>
                                          <p:spTgt spid="11"/>
                                        </p:tgtEl>
                                      </p:cBhvr>
                                    </p:animEffect>
                                    <p:set>
                                      <p:cBhvr>
                                        <p:cTn id="52" dur="1" fill="hold">
                                          <p:stCondLst>
                                            <p:cond delay="999"/>
                                          </p:stCondLst>
                                        </p:cTn>
                                        <p:tgtEl>
                                          <p:spTgt spid="11"/>
                                        </p:tgtEl>
                                        <p:attrNameLst>
                                          <p:attrName>style.visibility</p:attrName>
                                        </p:attrNameLst>
                                      </p:cBhvr>
                                      <p:to>
                                        <p:strVal val="hidden"/>
                                      </p:to>
                                    </p:set>
                                  </p:childTnLst>
                                </p:cTn>
                              </p:par>
                              <p:par>
                                <p:cTn id="53" presetID="31" presetClass="exit" presetSubtype="0" fill="hold" nodeType="withEffect">
                                  <p:stCondLst>
                                    <p:cond delay="0"/>
                                  </p:stCondLst>
                                  <p:childTnLst>
                                    <p:anim calcmode="lin" valueType="num">
                                      <p:cBhvr>
                                        <p:cTn id="54" dur="1000"/>
                                        <p:tgtEl>
                                          <p:spTgt spid="6"/>
                                        </p:tgtEl>
                                        <p:attrNameLst>
                                          <p:attrName>ppt_w</p:attrName>
                                        </p:attrNameLst>
                                      </p:cBhvr>
                                      <p:tavLst>
                                        <p:tav tm="0">
                                          <p:val>
                                            <p:strVal val="ppt_w"/>
                                          </p:val>
                                        </p:tav>
                                        <p:tav tm="100000">
                                          <p:val>
                                            <p:fltVal val="0"/>
                                          </p:val>
                                        </p:tav>
                                      </p:tavLst>
                                    </p:anim>
                                    <p:anim calcmode="lin" valueType="num">
                                      <p:cBhvr>
                                        <p:cTn id="55" dur="1000"/>
                                        <p:tgtEl>
                                          <p:spTgt spid="6"/>
                                        </p:tgtEl>
                                        <p:attrNameLst>
                                          <p:attrName>ppt_h</p:attrName>
                                        </p:attrNameLst>
                                      </p:cBhvr>
                                      <p:tavLst>
                                        <p:tav tm="0">
                                          <p:val>
                                            <p:strVal val="ppt_h"/>
                                          </p:val>
                                        </p:tav>
                                        <p:tav tm="100000">
                                          <p:val>
                                            <p:fltVal val="0"/>
                                          </p:val>
                                        </p:tav>
                                      </p:tavLst>
                                    </p:anim>
                                    <p:anim calcmode="lin" valueType="num">
                                      <p:cBhvr>
                                        <p:cTn id="56" dur="1000"/>
                                        <p:tgtEl>
                                          <p:spTgt spid="6"/>
                                        </p:tgtEl>
                                        <p:attrNameLst>
                                          <p:attrName>style.rotation</p:attrName>
                                        </p:attrNameLst>
                                      </p:cBhvr>
                                      <p:tavLst>
                                        <p:tav tm="0">
                                          <p:val>
                                            <p:fltVal val="0"/>
                                          </p:val>
                                        </p:tav>
                                        <p:tav tm="100000">
                                          <p:val>
                                            <p:fltVal val="90"/>
                                          </p:val>
                                        </p:tav>
                                      </p:tavLst>
                                    </p:anim>
                                    <p:animEffect transition="out" filter="fade">
                                      <p:cBhvr>
                                        <p:cTn id="57" dur="1000"/>
                                        <p:tgtEl>
                                          <p:spTgt spid="6"/>
                                        </p:tgtEl>
                                      </p:cBhvr>
                                    </p:animEffect>
                                    <p:set>
                                      <p:cBhvr>
                                        <p:cTn id="58"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p:bldP spid="264" grpId="0"/>
      <p:bldP spid="10" grpId="0"/>
      <p:bldP spid="4" grpId="0"/>
      <p:bldP spid="5"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304"/>
        <p:cNvGrpSpPr/>
        <p:nvPr/>
      </p:nvGrpSpPr>
      <p:grpSpPr>
        <a:xfrm>
          <a:off x="0" y="0"/>
          <a:ext cx="0" cy="0"/>
          <a:chOff x="0" y="0"/>
          <a:chExt cx="0" cy="0"/>
        </a:xfrm>
      </p:grpSpPr>
      <p:sp>
        <p:nvSpPr>
          <p:cNvPr id="9" name="Rectangle: Folded Corner 8">
            <a:extLst>
              <a:ext uri="{FF2B5EF4-FFF2-40B4-BE49-F238E27FC236}">
                <a16:creationId xmlns:a16="http://schemas.microsoft.com/office/drawing/2014/main" id="{CADEE5CB-C546-4212-B9F2-9EDF0DD3DD61}"/>
              </a:ext>
            </a:extLst>
          </p:cNvPr>
          <p:cNvSpPr/>
          <p:nvPr/>
        </p:nvSpPr>
        <p:spPr>
          <a:xfrm>
            <a:off x="1237128" y="2823882"/>
            <a:ext cx="4760261" cy="3083859"/>
          </a:xfrm>
          <a:prstGeom prst="foldedCorne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05" name="Google Shape;305;p30"/>
          <p:cNvSpPr txBox="1">
            <a:spLocks noGrp="1"/>
          </p:cNvSpPr>
          <p:nvPr>
            <p:ph type="title"/>
          </p:nvPr>
        </p:nvSpPr>
        <p:spPr>
          <a:xfrm>
            <a:off x="208957" y="102975"/>
            <a:ext cx="7679984"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GB" sz="4400" b="1" dirty="0">
                <a:latin typeface="Lucida Sans" panose="020B0602030504020204" pitchFamily="34" charset="0"/>
              </a:rPr>
              <a:t>DATA PREPROCESSING</a:t>
            </a:r>
            <a:endParaRPr sz="4400" b="1" dirty="0">
              <a:latin typeface="Lucida Sans" panose="020B0602030504020204" pitchFamily="34" charset="0"/>
            </a:endParaRPr>
          </a:p>
        </p:txBody>
      </p:sp>
      <p:pic>
        <p:nvPicPr>
          <p:cNvPr id="306" name="Google Shape;306;p30"/>
          <p:cNvPicPr preferRelativeResize="0"/>
          <p:nvPr/>
        </p:nvPicPr>
        <p:blipFill rotWithShape="1">
          <a:blip r:embed="rId4">
            <a:alphaModFix/>
          </a:blip>
          <a:srcRect/>
          <a:stretch/>
        </p:blipFill>
        <p:spPr>
          <a:xfrm>
            <a:off x="9580951" y="6040102"/>
            <a:ext cx="2592012" cy="805375"/>
          </a:xfrm>
          <a:prstGeom prst="rect">
            <a:avLst/>
          </a:prstGeom>
          <a:noFill/>
          <a:ln>
            <a:noFill/>
          </a:ln>
        </p:spPr>
      </p:pic>
      <p:sp>
        <p:nvSpPr>
          <p:cNvPr id="307" name="Google Shape;307;p30"/>
          <p:cNvSpPr txBox="1"/>
          <p:nvPr/>
        </p:nvSpPr>
        <p:spPr>
          <a:xfrm>
            <a:off x="726141" y="1422250"/>
            <a:ext cx="8937812" cy="738633"/>
          </a:xfrm>
          <a:prstGeom prst="rect">
            <a:avLst/>
          </a:prstGeom>
          <a:noFill/>
          <a:ln>
            <a:noFill/>
          </a:ln>
        </p:spPr>
        <p:txBody>
          <a:bodyPr spcFirstLastPara="1" wrap="square" lIns="91425" tIns="91425" rIns="91425" bIns="91425" anchor="t" anchorCtr="0">
            <a:spAutoFit/>
          </a:bodyPr>
          <a:lstStyle/>
          <a:p>
            <a:pPr marL="285750" lvl="0" indent="-285750">
              <a:buFont typeface="Wingdings" panose="05000000000000000000" pitchFamily="2" charset="2"/>
              <a:buChar char="v"/>
            </a:pPr>
            <a:r>
              <a:rPr lang="en-GB" sz="1800" dirty="0">
                <a:latin typeface="Lucida Sans" panose="020B0602030504020204" pitchFamily="34" charset="0"/>
              </a:rPr>
              <a:t>Data pre processing in Python involves a series of steps to clean, transform, and prepare the data for analysis or machine learning</a:t>
            </a:r>
            <a:endParaRPr sz="1800" dirty="0">
              <a:latin typeface="Lucida Sans" panose="020B0602030504020204" pitchFamily="34" charset="0"/>
              <a:ea typeface="Calibri"/>
              <a:cs typeface="Calibri"/>
              <a:sym typeface="Calibri"/>
            </a:endParaRPr>
          </a:p>
        </p:txBody>
      </p:sp>
      <p:sp>
        <p:nvSpPr>
          <p:cNvPr id="2" name="TextBox 1">
            <a:extLst>
              <a:ext uri="{FF2B5EF4-FFF2-40B4-BE49-F238E27FC236}">
                <a16:creationId xmlns:a16="http://schemas.microsoft.com/office/drawing/2014/main" id="{4D38A5B6-3B9D-48C4-BF27-C0C2EA7E5A9D}"/>
              </a:ext>
            </a:extLst>
          </p:cNvPr>
          <p:cNvSpPr txBox="1"/>
          <p:nvPr/>
        </p:nvSpPr>
        <p:spPr>
          <a:xfrm>
            <a:off x="1434351" y="3066594"/>
            <a:ext cx="4661649" cy="2261581"/>
          </a:xfrm>
          <a:prstGeom prst="rect">
            <a:avLst/>
          </a:prstGeom>
          <a:noFill/>
        </p:spPr>
        <p:txBody>
          <a:bodyPr wrap="square" rtlCol="0">
            <a:spAutoFit/>
          </a:bodyPr>
          <a:lstStyle/>
          <a:p>
            <a:r>
              <a:rPr lang="en-GB" sz="1600" dirty="0">
                <a:latin typeface="Lucida Sans" panose="020B0602030504020204" pitchFamily="34" charset="0"/>
              </a:rPr>
              <a:t>The common pre processing tasks perform in this dataset are:</a:t>
            </a:r>
          </a:p>
          <a:p>
            <a:endParaRPr lang="en-GB" sz="1600" dirty="0">
              <a:latin typeface="Lucida Sans" panose="020B0602030504020204" pitchFamily="34" charset="0"/>
            </a:endParaRPr>
          </a:p>
          <a:p>
            <a:pPr>
              <a:lnSpc>
                <a:spcPct val="150000"/>
              </a:lnSpc>
            </a:pPr>
            <a:r>
              <a:rPr lang="en-GB" sz="1600" dirty="0">
                <a:latin typeface="Lucida Sans" panose="020B0602030504020204" pitchFamily="34" charset="0"/>
              </a:rPr>
              <a:t>1.Handling Missing Values</a:t>
            </a:r>
          </a:p>
          <a:p>
            <a:pPr>
              <a:lnSpc>
                <a:spcPct val="150000"/>
              </a:lnSpc>
            </a:pPr>
            <a:r>
              <a:rPr lang="en-GB" sz="1600" dirty="0">
                <a:latin typeface="Lucida Sans" panose="020B0602030504020204" pitchFamily="34" charset="0"/>
              </a:rPr>
              <a:t>2.Handling Outliers</a:t>
            </a:r>
          </a:p>
          <a:p>
            <a:pPr>
              <a:lnSpc>
                <a:spcPct val="150000"/>
              </a:lnSpc>
            </a:pPr>
            <a:r>
              <a:rPr lang="en-GB" sz="1600" dirty="0">
                <a:latin typeface="Lucida Sans" panose="020B0602030504020204" pitchFamily="34" charset="0"/>
              </a:rPr>
              <a:t>3.Handling Null Values</a:t>
            </a:r>
          </a:p>
          <a:p>
            <a:pPr>
              <a:lnSpc>
                <a:spcPct val="150000"/>
              </a:lnSpc>
            </a:pPr>
            <a:r>
              <a:rPr lang="en-GB" sz="1600" dirty="0">
                <a:latin typeface="Lucida Sans" panose="020B0602030504020204" pitchFamily="34" charset="0"/>
              </a:rPr>
              <a:t>4.Handlling Duplicate Values</a:t>
            </a:r>
            <a:endParaRPr lang="en-IN" sz="1600" dirty="0">
              <a:latin typeface="Lucida Sans" panose="020B0602030504020204" pitchFamily="34" charset="0"/>
            </a:endParaRPr>
          </a:p>
        </p:txBody>
      </p:sp>
      <p:pic>
        <p:nvPicPr>
          <p:cNvPr id="7" name="Picture 6">
            <a:extLst>
              <a:ext uri="{FF2B5EF4-FFF2-40B4-BE49-F238E27FC236}">
                <a16:creationId xmlns:a16="http://schemas.microsoft.com/office/drawing/2014/main" id="{7FB0C94A-567E-4972-BCC4-791A965F50EA}"/>
              </a:ext>
            </a:extLst>
          </p:cNvPr>
          <p:cNvPicPr>
            <a:picLocks noChangeAspect="1"/>
          </p:cNvPicPr>
          <p:nvPr/>
        </p:nvPicPr>
        <p:blipFill>
          <a:blip r:embed="rId5"/>
          <a:stretch>
            <a:fillRect/>
          </a:stretch>
        </p:blipFill>
        <p:spPr>
          <a:xfrm>
            <a:off x="7617809" y="2200797"/>
            <a:ext cx="3722543" cy="3599699"/>
          </a:xfrm>
          <a:prstGeom prst="rect">
            <a:avLst/>
          </a:prstGeom>
          <a:effectLst>
            <a:softEdge rad="63500"/>
          </a:effectLst>
          <a:scene3d>
            <a:camera prst="orthographicFront"/>
            <a:lightRig rig="threePt" dir="t"/>
          </a:scene3d>
          <a:sp3d>
            <a:bevelT prst="angle"/>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9"/>
                                        </p:tgtEl>
                                        <p:attrNameLst>
                                          <p:attrName>ppt_w</p:attrName>
                                        </p:attrNameLst>
                                      </p:cBhvr>
                                      <p:tavLst>
                                        <p:tav tm="0">
                                          <p:val>
                                            <p:strVal val="ppt_w"/>
                                          </p:val>
                                        </p:tav>
                                        <p:tav tm="100000">
                                          <p:val>
                                            <p:fltVal val="0"/>
                                          </p:val>
                                        </p:tav>
                                      </p:tavLst>
                                    </p:anim>
                                    <p:anim calcmode="lin" valueType="num">
                                      <p:cBhvr>
                                        <p:cTn id="7" dur="500"/>
                                        <p:tgtEl>
                                          <p:spTgt spid="9"/>
                                        </p:tgtEl>
                                        <p:attrNameLst>
                                          <p:attrName>ppt_h</p:attrName>
                                        </p:attrNameLst>
                                      </p:cBhvr>
                                      <p:tavLst>
                                        <p:tav tm="0">
                                          <p:val>
                                            <p:strVal val="ppt_h"/>
                                          </p:val>
                                        </p:tav>
                                        <p:tav tm="100000">
                                          <p:val>
                                            <p:fltVal val="0"/>
                                          </p:val>
                                        </p:tav>
                                      </p:tavLst>
                                    </p:anim>
                                    <p:animEffect transition="out" filter="fade">
                                      <p:cBhvr>
                                        <p:cTn id="8" dur="500"/>
                                        <p:tgtEl>
                                          <p:spTgt spid="9"/>
                                        </p:tgtEl>
                                      </p:cBhvr>
                                    </p:animEffect>
                                    <p:set>
                                      <p:cBhvr>
                                        <p:cTn id="9" dur="1" fill="hold">
                                          <p:stCondLst>
                                            <p:cond delay="499"/>
                                          </p:stCondLst>
                                        </p:cTn>
                                        <p:tgtEl>
                                          <p:spTgt spid="9"/>
                                        </p:tgtEl>
                                        <p:attrNameLst>
                                          <p:attrName>style.visibility</p:attrName>
                                        </p:attrNameLst>
                                      </p:cBhvr>
                                      <p:to>
                                        <p:strVal val="hidden"/>
                                      </p:to>
                                    </p:set>
                                  </p:childTnLst>
                                </p:cTn>
                              </p:par>
                              <p:par>
                                <p:cTn id="10" presetID="53" presetClass="exit" presetSubtype="32" fill="hold" grpId="0" nodeType="withEffect">
                                  <p:stCondLst>
                                    <p:cond delay="0"/>
                                  </p:stCondLst>
                                  <p:childTnLst>
                                    <p:anim calcmode="lin" valueType="num">
                                      <p:cBhvr>
                                        <p:cTn id="11" dur="500"/>
                                        <p:tgtEl>
                                          <p:spTgt spid="305"/>
                                        </p:tgtEl>
                                        <p:attrNameLst>
                                          <p:attrName>ppt_w</p:attrName>
                                        </p:attrNameLst>
                                      </p:cBhvr>
                                      <p:tavLst>
                                        <p:tav tm="0">
                                          <p:val>
                                            <p:strVal val="ppt_w"/>
                                          </p:val>
                                        </p:tav>
                                        <p:tav tm="100000">
                                          <p:val>
                                            <p:fltVal val="0"/>
                                          </p:val>
                                        </p:tav>
                                      </p:tavLst>
                                    </p:anim>
                                    <p:anim calcmode="lin" valueType="num">
                                      <p:cBhvr>
                                        <p:cTn id="12" dur="500"/>
                                        <p:tgtEl>
                                          <p:spTgt spid="305"/>
                                        </p:tgtEl>
                                        <p:attrNameLst>
                                          <p:attrName>ppt_h</p:attrName>
                                        </p:attrNameLst>
                                      </p:cBhvr>
                                      <p:tavLst>
                                        <p:tav tm="0">
                                          <p:val>
                                            <p:strVal val="ppt_h"/>
                                          </p:val>
                                        </p:tav>
                                        <p:tav tm="100000">
                                          <p:val>
                                            <p:fltVal val="0"/>
                                          </p:val>
                                        </p:tav>
                                      </p:tavLst>
                                    </p:anim>
                                    <p:animEffect transition="out" filter="fade">
                                      <p:cBhvr>
                                        <p:cTn id="13" dur="500"/>
                                        <p:tgtEl>
                                          <p:spTgt spid="305"/>
                                        </p:tgtEl>
                                      </p:cBhvr>
                                    </p:animEffect>
                                    <p:set>
                                      <p:cBhvr>
                                        <p:cTn id="14" dur="1" fill="hold">
                                          <p:stCondLst>
                                            <p:cond delay="499"/>
                                          </p:stCondLst>
                                        </p:cTn>
                                        <p:tgtEl>
                                          <p:spTgt spid="305"/>
                                        </p:tgtEl>
                                        <p:attrNameLst>
                                          <p:attrName>style.visibility</p:attrName>
                                        </p:attrNameLst>
                                      </p:cBhvr>
                                      <p:to>
                                        <p:strVal val="hidden"/>
                                      </p:to>
                                    </p:set>
                                  </p:childTnLst>
                                </p:cTn>
                              </p:par>
                              <p:par>
                                <p:cTn id="15" presetID="53" presetClass="exit" presetSubtype="32" fill="hold" nodeType="withEffect">
                                  <p:stCondLst>
                                    <p:cond delay="0"/>
                                  </p:stCondLst>
                                  <p:childTnLst>
                                    <p:anim calcmode="lin" valueType="num">
                                      <p:cBhvr>
                                        <p:cTn id="16" dur="500"/>
                                        <p:tgtEl>
                                          <p:spTgt spid="306"/>
                                        </p:tgtEl>
                                        <p:attrNameLst>
                                          <p:attrName>ppt_w</p:attrName>
                                        </p:attrNameLst>
                                      </p:cBhvr>
                                      <p:tavLst>
                                        <p:tav tm="0">
                                          <p:val>
                                            <p:strVal val="ppt_w"/>
                                          </p:val>
                                        </p:tav>
                                        <p:tav tm="100000">
                                          <p:val>
                                            <p:fltVal val="0"/>
                                          </p:val>
                                        </p:tav>
                                      </p:tavLst>
                                    </p:anim>
                                    <p:anim calcmode="lin" valueType="num">
                                      <p:cBhvr>
                                        <p:cTn id="17" dur="500"/>
                                        <p:tgtEl>
                                          <p:spTgt spid="306"/>
                                        </p:tgtEl>
                                        <p:attrNameLst>
                                          <p:attrName>ppt_h</p:attrName>
                                        </p:attrNameLst>
                                      </p:cBhvr>
                                      <p:tavLst>
                                        <p:tav tm="0">
                                          <p:val>
                                            <p:strVal val="ppt_h"/>
                                          </p:val>
                                        </p:tav>
                                        <p:tav tm="100000">
                                          <p:val>
                                            <p:fltVal val="0"/>
                                          </p:val>
                                        </p:tav>
                                      </p:tavLst>
                                    </p:anim>
                                    <p:animEffect transition="out" filter="fade">
                                      <p:cBhvr>
                                        <p:cTn id="18" dur="500"/>
                                        <p:tgtEl>
                                          <p:spTgt spid="306"/>
                                        </p:tgtEl>
                                      </p:cBhvr>
                                    </p:animEffect>
                                    <p:set>
                                      <p:cBhvr>
                                        <p:cTn id="19" dur="1" fill="hold">
                                          <p:stCondLst>
                                            <p:cond delay="499"/>
                                          </p:stCondLst>
                                        </p:cTn>
                                        <p:tgtEl>
                                          <p:spTgt spid="306"/>
                                        </p:tgtEl>
                                        <p:attrNameLst>
                                          <p:attrName>style.visibility</p:attrName>
                                        </p:attrNameLst>
                                      </p:cBhvr>
                                      <p:to>
                                        <p:strVal val="hidden"/>
                                      </p:to>
                                    </p:set>
                                  </p:childTnLst>
                                </p:cTn>
                              </p:par>
                              <p:par>
                                <p:cTn id="20" presetID="53" presetClass="exit" presetSubtype="32" fill="hold" grpId="0" nodeType="withEffect">
                                  <p:stCondLst>
                                    <p:cond delay="0"/>
                                  </p:stCondLst>
                                  <p:childTnLst>
                                    <p:anim calcmode="lin" valueType="num">
                                      <p:cBhvr>
                                        <p:cTn id="21" dur="500"/>
                                        <p:tgtEl>
                                          <p:spTgt spid="307"/>
                                        </p:tgtEl>
                                        <p:attrNameLst>
                                          <p:attrName>ppt_w</p:attrName>
                                        </p:attrNameLst>
                                      </p:cBhvr>
                                      <p:tavLst>
                                        <p:tav tm="0">
                                          <p:val>
                                            <p:strVal val="ppt_w"/>
                                          </p:val>
                                        </p:tav>
                                        <p:tav tm="100000">
                                          <p:val>
                                            <p:fltVal val="0"/>
                                          </p:val>
                                        </p:tav>
                                      </p:tavLst>
                                    </p:anim>
                                    <p:anim calcmode="lin" valueType="num">
                                      <p:cBhvr>
                                        <p:cTn id="22" dur="500"/>
                                        <p:tgtEl>
                                          <p:spTgt spid="307"/>
                                        </p:tgtEl>
                                        <p:attrNameLst>
                                          <p:attrName>ppt_h</p:attrName>
                                        </p:attrNameLst>
                                      </p:cBhvr>
                                      <p:tavLst>
                                        <p:tav tm="0">
                                          <p:val>
                                            <p:strVal val="ppt_h"/>
                                          </p:val>
                                        </p:tav>
                                        <p:tav tm="100000">
                                          <p:val>
                                            <p:fltVal val="0"/>
                                          </p:val>
                                        </p:tav>
                                      </p:tavLst>
                                    </p:anim>
                                    <p:animEffect transition="out" filter="fade">
                                      <p:cBhvr>
                                        <p:cTn id="23" dur="500"/>
                                        <p:tgtEl>
                                          <p:spTgt spid="307"/>
                                        </p:tgtEl>
                                      </p:cBhvr>
                                    </p:animEffect>
                                    <p:set>
                                      <p:cBhvr>
                                        <p:cTn id="24" dur="1" fill="hold">
                                          <p:stCondLst>
                                            <p:cond delay="499"/>
                                          </p:stCondLst>
                                        </p:cTn>
                                        <p:tgtEl>
                                          <p:spTgt spid="307"/>
                                        </p:tgtEl>
                                        <p:attrNameLst>
                                          <p:attrName>style.visibility</p:attrName>
                                        </p:attrNameLst>
                                      </p:cBhvr>
                                      <p:to>
                                        <p:strVal val="hidden"/>
                                      </p:to>
                                    </p:set>
                                  </p:childTnLst>
                                </p:cTn>
                              </p:par>
                              <p:par>
                                <p:cTn id="25" presetID="53" presetClass="exit" presetSubtype="32" fill="hold" grpId="0" nodeType="withEffect">
                                  <p:stCondLst>
                                    <p:cond delay="0"/>
                                  </p:stCondLst>
                                  <p:childTnLst>
                                    <p:anim calcmode="lin" valueType="num">
                                      <p:cBhvr>
                                        <p:cTn id="26" dur="500"/>
                                        <p:tgtEl>
                                          <p:spTgt spid="2"/>
                                        </p:tgtEl>
                                        <p:attrNameLst>
                                          <p:attrName>ppt_w</p:attrName>
                                        </p:attrNameLst>
                                      </p:cBhvr>
                                      <p:tavLst>
                                        <p:tav tm="0">
                                          <p:val>
                                            <p:strVal val="ppt_w"/>
                                          </p:val>
                                        </p:tav>
                                        <p:tav tm="100000">
                                          <p:val>
                                            <p:fltVal val="0"/>
                                          </p:val>
                                        </p:tav>
                                      </p:tavLst>
                                    </p:anim>
                                    <p:anim calcmode="lin" valueType="num">
                                      <p:cBhvr>
                                        <p:cTn id="27" dur="500"/>
                                        <p:tgtEl>
                                          <p:spTgt spid="2"/>
                                        </p:tgtEl>
                                        <p:attrNameLst>
                                          <p:attrName>ppt_h</p:attrName>
                                        </p:attrNameLst>
                                      </p:cBhvr>
                                      <p:tavLst>
                                        <p:tav tm="0">
                                          <p:val>
                                            <p:strVal val="ppt_h"/>
                                          </p:val>
                                        </p:tav>
                                        <p:tav tm="100000">
                                          <p:val>
                                            <p:fltVal val="0"/>
                                          </p:val>
                                        </p:tav>
                                      </p:tavLst>
                                    </p:anim>
                                    <p:animEffect transition="out" filter="fade">
                                      <p:cBhvr>
                                        <p:cTn id="28" dur="500"/>
                                        <p:tgtEl>
                                          <p:spTgt spid="2"/>
                                        </p:tgtEl>
                                      </p:cBhvr>
                                    </p:animEffect>
                                    <p:set>
                                      <p:cBhvr>
                                        <p:cTn id="29" dur="1" fill="hold">
                                          <p:stCondLst>
                                            <p:cond delay="499"/>
                                          </p:stCondLst>
                                        </p:cTn>
                                        <p:tgtEl>
                                          <p:spTgt spid="2"/>
                                        </p:tgtEl>
                                        <p:attrNameLst>
                                          <p:attrName>style.visibility</p:attrName>
                                        </p:attrNameLst>
                                      </p:cBhvr>
                                      <p:to>
                                        <p:strVal val="hidden"/>
                                      </p:to>
                                    </p:set>
                                  </p:childTnLst>
                                </p:cTn>
                              </p:par>
                              <p:par>
                                <p:cTn id="30" presetID="53" presetClass="exit" presetSubtype="32" fill="hold" nodeType="withEffect">
                                  <p:stCondLst>
                                    <p:cond delay="0"/>
                                  </p:stCondLst>
                                  <p:childTnLst>
                                    <p:anim calcmode="lin" valueType="num">
                                      <p:cBhvr>
                                        <p:cTn id="31" dur="500"/>
                                        <p:tgtEl>
                                          <p:spTgt spid="7"/>
                                        </p:tgtEl>
                                        <p:attrNameLst>
                                          <p:attrName>ppt_w</p:attrName>
                                        </p:attrNameLst>
                                      </p:cBhvr>
                                      <p:tavLst>
                                        <p:tav tm="0">
                                          <p:val>
                                            <p:strVal val="ppt_w"/>
                                          </p:val>
                                        </p:tav>
                                        <p:tav tm="100000">
                                          <p:val>
                                            <p:fltVal val="0"/>
                                          </p:val>
                                        </p:tav>
                                      </p:tavLst>
                                    </p:anim>
                                    <p:anim calcmode="lin" valueType="num">
                                      <p:cBhvr>
                                        <p:cTn id="32" dur="500"/>
                                        <p:tgtEl>
                                          <p:spTgt spid="7"/>
                                        </p:tgtEl>
                                        <p:attrNameLst>
                                          <p:attrName>ppt_h</p:attrName>
                                        </p:attrNameLst>
                                      </p:cBhvr>
                                      <p:tavLst>
                                        <p:tav tm="0">
                                          <p:val>
                                            <p:strVal val="ppt_h"/>
                                          </p:val>
                                        </p:tav>
                                        <p:tav tm="100000">
                                          <p:val>
                                            <p:fltVal val="0"/>
                                          </p:val>
                                        </p:tav>
                                      </p:tavLst>
                                    </p:anim>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05" grpId="0"/>
      <p:bldP spid="307"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313"/>
        <p:cNvGrpSpPr/>
        <p:nvPr/>
      </p:nvGrpSpPr>
      <p:grpSpPr>
        <a:xfrm>
          <a:off x="0" y="0"/>
          <a:ext cx="0" cy="0"/>
          <a:chOff x="0" y="0"/>
          <a:chExt cx="0" cy="0"/>
        </a:xfrm>
      </p:grpSpPr>
      <p:sp>
        <p:nvSpPr>
          <p:cNvPr id="314" name="Google Shape;314;g23c7840ddab_0_47"/>
          <p:cNvSpPr txBox="1">
            <a:spLocks noGrp="1"/>
          </p:cNvSpPr>
          <p:nvPr>
            <p:ph type="title"/>
          </p:nvPr>
        </p:nvSpPr>
        <p:spPr>
          <a:xfrm>
            <a:off x="228600" y="94744"/>
            <a:ext cx="10515600" cy="701640"/>
          </a:xfrm>
          <a:prstGeom prst="rect">
            <a:avLst/>
          </a:prstGeom>
        </p:spPr>
        <p:txBody>
          <a:bodyPr spcFirstLastPara="1" wrap="square" lIns="91400" tIns="45675" rIns="91400" bIns="45675" anchor="ctr" anchorCtr="0">
            <a:spAutoFit/>
          </a:bodyPr>
          <a:lstStyle/>
          <a:p>
            <a:pPr lvl="0"/>
            <a:r>
              <a:rPr lang="en-GB" sz="4400" b="1" dirty="0">
                <a:latin typeface="Lucida Sans" panose="020B0602030504020204" pitchFamily="34" charset="0"/>
              </a:rPr>
              <a:t>DATA PREPROCESSING</a:t>
            </a:r>
            <a:endParaRPr sz="4400" dirty="0"/>
          </a:p>
        </p:txBody>
      </p:sp>
      <p:sp>
        <p:nvSpPr>
          <p:cNvPr id="316" name="Google Shape;316;g23c7840ddab_0_47"/>
          <p:cNvSpPr txBox="1"/>
          <p:nvPr/>
        </p:nvSpPr>
        <p:spPr>
          <a:xfrm>
            <a:off x="383125" y="4003700"/>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 name="TextBox 1">
            <a:extLst>
              <a:ext uri="{FF2B5EF4-FFF2-40B4-BE49-F238E27FC236}">
                <a16:creationId xmlns:a16="http://schemas.microsoft.com/office/drawing/2014/main" id="{03952C7E-C86F-48B8-92E0-285D98E79725}"/>
              </a:ext>
            </a:extLst>
          </p:cNvPr>
          <p:cNvSpPr txBox="1"/>
          <p:nvPr/>
        </p:nvSpPr>
        <p:spPr>
          <a:xfrm>
            <a:off x="383125" y="950259"/>
            <a:ext cx="3765177" cy="369332"/>
          </a:xfrm>
          <a:prstGeom prst="rect">
            <a:avLst/>
          </a:prstGeom>
          <a:noFill/>
        </p:spPr>
        <p:txBody>
          <a:bodyPr wrap="square" rtlCol="0">
            <a:spAutoFit/>
          </a:bodyPr>
          <a:lstStyle/>
          <a:p>
            <a:r>
              <a:rPr lang="en-GB" sz="1800" b="1" dirty="0">
                <a:latin typeface="Lucida Sans" panose="020B0602030504020204" pitchFamily="34" charset="0"/>
              </a:rPr>
              <a:t>1. HANDLING MISSING VALUES</a:t>
            </a:r>
            <a:endParaRPr lang="en-IN" sz="1800" b="1" dirty="0">
              <a:latin typeface="Lucida Sans" panose="020B0602030504020204" pitchFamily="34" charset="0"/>
            </a:endParaRPr>
          </a:p>
        </p:txBody>
      </p:sp>
      <p:pic>
        <p:nvPicPr>
          <p:cNvPr id="3" name="Picture 2">
            <a:extLst>
              <a:ext uri="{FF2B5EF4-FFF2-40B4-BE49-F238E27FC236}">
                <a16:creationId xmlns:a16="http://schemas.microsoft.com/office/drawing/2014/main" id="{B579054D-56FB-409A-9D2E-1154EC7DD5CE}"/>
              </a:ext>
            </a:extLst>
          </p:cNvPr>
          <p:cNvPicPr>
            <a:picLocks noChangeAspect="1"/>
          </p:cNvPicPr>
          <p:nvPr/>
        </p:nvPicPr>
        <p:blipFill>
          <a:blip r:embed="rId4"/>
          <a:stretch>
            <a:fillRect/>
          </a:stretch>
        </p:blipFill>
        <p:spPr>
          <a:xfrm>
            <a:off x="2594074" y="2243699"/>
            <a:ext cx="2581635" cy="704948"/>
          </a:xfrm>
          <a:prstGeom prst="rect">
            <a:avLst/>
          </a:prstGeom>
        </p:spPr>
      </p:pic>
      <p:sp>
        <p:nvSpPr>
          <p:cNvPr id="4" name="TextBox 3">
            <a:extLst>
              <a:ext uri="{FF2B5EF4-FFF2-40B4-BE49-F238E27FC236}">
                <a16:creationId xmlns:a16="http://schemas.microsoft.com/office/drawing/2014/main" id="{978CA724-FB14-4596-BA59-A970FC8F17C0}"/>
              </a:ext>
            </a:extLst>
          </p:cNvPr>
          <p:cNvSpPr txBox="1"/>
          <p:nvPr/>
        </p:nvSpPr>
        <p:spPr>
          <a:xfrm>
            <a:off x="1241948" y="1477894"/>
            <a:ext cx="9490034" cy="584775"/>
          </a:xfrm>
          <a:prstGeom prst="rect">
            <a:avLst/>
          </a:prstGeom>
          <a:noFill/>
        </p:spPr>
        <p:txBody>
          <a:bodyPr wrap="square" rtlCol="0">
            <a:spAutoFit/>
          </a:bodyPr>
          <a:lstStyle/>
          <a:p>
            <a:pPr marL="285750" indent="-285750">
              <a:buFont typeface="Wingdings" panose="05000000000000000000" pitchFamily="2" charset="2"/>
              <a:buChar char="§"/>
            </a:pPr>
            <a:r>
              <a:rPr lang="en-GB" sz="1600" dirty="0">
                <a:latin typeface="Lucida Sans" panose="020B0602030504020204" pitchFamily="34" charset="0"/>
              </a:rPr>
              <a:t>Handling missing values is a common task in data analysis and machine learning. In Python, there are several libraries and techniques you can use to deal with missing values.</a:t>
            </a:r>
            <a:endParaRPr lang="en-IN" sz="1600" dirty="0">
              <a:latin typeface="Lucida Sans" panose="020B0602030504020204" pitchFamily="34" charset="0"/>
            </a:endParaRPr>
          </a:p>
        </p:txBody>
      </p:sp>
      <p:sp>
        <p:nvSpPr>
          <p:cNvPr id="7" name="TextBox 6">
            <a:extLst>
              <a:ext uri="{FF2B5EF4-FFF2-40B4-BE49-F238E27FC236}">
                <a16:creationId xmlns:a16="http://schemas.microsoft.com/office/drawing/2014/main" id="{597C5BE8-DD59-4240-9747-497B107BD0CD}"/>
              </a:ext>
            </a:extLst>
          </p:cNvPr>
          <p:cNvSpPr txBox="1"/>
          <p:nvPr/>
        </p:nvSpPr>
        <p:spPr>
          <a:xfrm>
            <a:off x="383125" y="3260622"/>
            <a:ext cx="4045338" cy="369332"/>
          </a:xfrm>
          <a:prstGeom prst="rect">
            <a:avLst/>
          </a:prstGeom>
          <a:noFill/>
        </p:spPr>
        <p:txBody>
          <a:bodyPr wrap="square" rtlCol="0">
            <a:spAutoFit/>
          </a:bodyPr>
          <a:lstStyle/>
          <a:p>
            <a:r>
              <a:rPr lang="en-GB" sz="1800" b="1" dirty="0">
                <a:latin typeface="Lucida Sans" panose="020B0602030504020204" pitchFamily="34" charset="0"/>
              </a:rPr>
              <a:t>2. HANDLING OUTLIER VALUES</a:t>
            </a:r>
            <a:endParaRPr lang="en-IN" sz="1800" b="1" dirty="0">
              <a:latin typeface="Lucida Sans" panose="020B0602030504020204" pitchFamily="34" charset="0"/>
            </a:endParaRPr>
          </a:p>
        </p:txBody>
      </p:sp>
      <p:sp>
        <p:nvSpPr>
          <p:cNvPr id="5" name="TextBox 4">
            <a:extLst>
              <a:ext uri="{FF2B5EF4-FFF2-40B4-BE49-F238E27FC236}">
                <a16:creationId xmlns:a16="http://schemas.microsoft.com/office/drawing/2014/main" id="{447EEBBC-8AE1-439D-B556-E34C5813FA84}"/>
              </a:ext>
            </a:extLst>
          </p:cNvPr>
          <p:cNvSpPr txBox="1"/>
          <p:nvPr/>
        </p:nvSpPr>
        <p:spPr>
          <a:xfrm>
            <a:off x="1241948" y="3819125"/>
            <a:ext cx="9291918" cy="584775"/>
          </a:xfrm>
          <a:prstGeom prst="rect">
            <a:avLst/>
          </a:prstGeom>
          <a:noFill/>
        </p:spPr>
        <p:txBody>
          <a:bodyPr wrap="square" rtlCol="0">
            <a:spAutoFit/>
          </a:bodyPr>
          <a:lstStyle/>
          <a:p>
            <a:pPr marL="285750" indent="-285750">
              <a:buFont typeface="Wingdings" panose="05000000000000000000" pitchFamily="2" charset="2"/>
              <a:buChar char="§"/>
            </a:pPr>
            <a:r>
              <a:rPr lang="en-GB" sz="1600" dirty="0">
                <a:latin typeface="Lucida Sans" panose="020B0602030504020204" pitchFamily="34" charset="0"/>
              </a:rPr>
              <a:t>Outliers are data points that deviate significantly from the rest of the data, and they can have a substantial impact on statistical analysis and machine learning models. </a:t>
            </a:r>
            <a:endParaRPr lang="en-IN" sz="1600" dirty="0">
              <a:latin typeface="Lucida Sans" panose="020B0602030504020204" pitchFamily="34" charset="0"/>
            </a:endParaRPr>
          </a:p>
        </p:txBody>
      </p:sp>
      <p:pic>
        <p:nvPicPr>
          <p:cNvPr id="6" name="Picture 5">
            <a:extLst>
              <a:ext uri="{FF2B5EF4-FFF2-40B4-BE49-F238E27FC236}">
                <a16:creationId xmlns:a16="http://schemas.microsoft.com/office/drawing/2014/main" id="{6AC67B09-5221-45F9-ACA1-226D1F5760CC}"/>
              </a:ext>
            </a:extLst>
          </p:cNvPr>
          <p:cNvPicPr>
            <a:picLocks noChangeAspect="1"/>
          </p:cNvPicPr>
          <p:nvPr/>
        </p:nvPicPr>
        <p:blipFill>
          <a:blip r:embed="rId5"/>
          <a:stretch>
            <a:fillRect/>
          </a:stretch>
        </p:blipFill>
        <p:spPr>
          <a:xfrm>
            <a:off x="2689030" y="4500432"/>
            <a:ext cx="4040336" cy="1971328"/>
          </a:xfrm>
          <a:prstGeom prst="rect">
            <a:avLst/>
          </a:prstGeom>
        </p:spPr>
      </p:pic>
      <p:pic>
        <p:nvPicPr>
          <p:cNvPr id="10" name="Google Shape;265;p25">
            <a:extLst>
              <a:ext uri="{FF2B5EF4-FFF2-40B4-BE49-F238E27FC236}">
                <a16:creationId xmlns:a16="http://schemas.microsoft.com/office/drawing/2014/main" id="{A74758C7-F24D-4489-80FF-05AEA734AF3A}"/>
              </a:ext>
            </a:extLst>
          </p:cNvPr>
          <p:cNvPicPr preferRelativeResize="0"/>
          <p:nvPr/>
        </p:nvPicPr>
        <p:blipFill rotWithShape="1">
          <a:blip r:embed="rId6">
            <a:alphaModFix/>
          </a:blip>
          <a:srcRect/>
          <a:stretch/>
        </p:blipFill>
        <p:spPr>
          <a:xfrm>
            <a:off x="9580951" y="6040102"/>
            <a:ext cx="2592012" cy="805375"/>
          </a:xfrm>
          <a:prstGeom prst="rect">
            <a:avLst/>
          </a:prstGeom>
          <a:noFill/>
          <a:ln>
            <a:noFill/>
          </a:ln>
        </p:spPr>
      </p:pic>
      <p:sp>
        <p:nvSpPr>
          <p:cNvPr id="11" name="TextBox 10">
            <a:extLst>
              <a:ext uri="{FF2B5EF4-FFF2-40B4-BE49-F238E27FC236}">
                <a16:creationId xmlns:a16="http://schemas.microsoft.com/office/drawing/2014/main" id="{C8CF8909-A102-49FA-98B6-E6874FDB166E}"/>
              </a:ext>
            </a:extLst>
          </p:cNvPr>
          <p:cNvSpPr txBox="1"/>
          <p:nvPr/>
        </p:nvSpPr>
        <p:spPr>
          <a:xfrm>
            <a:off x="357564" y="2379159"/>
            <a:ext cx="1558440" cy="461665"/>
          </a:xfrm>
          <a:prstGeom prst="rect">
            <a:avLst/>
          </a:prstGeom>
          <a:noFill/>
        </p:spPr>
        <p:txBody>
          <a:bodyPr wrap="none" rtlCol="0">
            <a:spAutoFit/>
          </a:bodyPr>
          <a:lstStyle/>
          <a:p>
            <a:r>
              <a:rPr lang="en-GB" sz="2400" b="1" dirty="0">
                <a:latin typeface="Lucida Handwriting" panose="03010101010101010101" pitchFamily="66" charset="0"/>
              </a:rPr>
              <a:t>Coding:</a:t>
            </a:r>
            <a:endParaRPr lang="en-IN" sz="2400" b="1" dirty="0">
              <a:latin typeface="Lucida Handwriting" panose="03010101010101010101" pitchFamily="66" charset="0"/>
            </a:endParaRPr>
          </a:p>
        </p:txBody>
      </p:sp>
      <p:sp>
        <p:nvSpPr>
          <p:cNvPr id="12" name="TextBox 11">
            <a:extLst>
              <a:ext uri="{FF2B5EF4-FFF2-40B4-BE49-F238E27FC236}">
                <a16:creationId xmlns:a16="http://schemas.microsoft.com/office/drawing/2014/main" id="{4B6894D4-8C83-4AAB-97C6-192D961FE09A}"/>
              </a:ext>
            </a:extLst>
          </p:cNvPr>
          <p:cNvSpPr txBox="1"/>
          <p:nvPr/>
        </p:nvSpPr>
        <p:spPr>
          <a:xfrm>
            <a:off x="383125" y="5149273"/>
            <a:ext cx="2236510" cy="461665"/>
          </a:xfrm>
          <a:prstGeom prst="rect">
            <a:avLst/>
          </a:prstGeom>
          <a:noFill/>
        </p:spPr>
        <p:txBody>
          <a:bodyPr wrap="square" rtlCol="0">
            <a:spAutoFit/>
          </a:bodyPr>
          <a:lstStyle/>
          <a:p>
            <a:r>
              <a:rPr lang="en-GB" sz="2400" b="1" dirty="0">
                <a:latin typeface="Lucida Handwriting" panose="03010101010101010101" pitchFamily="66" charset="0"/>
              </a:rPr>
              <a:t>Coding:</a:t>
            </a:r>
            <a:endParaRPr lang="en-IN" sz="2400" b="1" dirty="0">
              <a:latin typeface="Lucida Handwriting" panose="03010101010101010101"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grpId="0" nodeType="clickEffect">
                                  <p:stCondLst>
                                    <p:cond delay="0"/>
                                  </p:stCondLst>
                                  <p:childTnLst>
                                    <p:animEffect transition="out" filter="wipe(down)">
                                      <p:cBhvr>
                                        <p:cTn id="6" dur="180" accel="50000">
                                          <p:stCondLst>
                                            <p:cond delay="1820"/>
                                          </p:stCondLst>
                                        </p:cTn>
                                        <p:tgtEl>
                                          <p:spTgt spid="314"/>
                                        </p:tgtEl>
                                      </p:cBhvr>
                                    </p:animEffect>
                                    <p:anim calcmode="lin" valueType="num">
                                      <p:cBhvr>
                                        <p:cTn id="7" dur="1822" tmFilter="0,0; 0.14,0.31; 0.43,0.73; 0.71,0.91; 1.0,1.0">
                                          <p:stCondLst>
                                            <p:cond delay="0"/>
                                          </p:stCondLst>
                                        </p:cTn>
                                        <p:tgtEl>
                                          <p:spTgt spid="314"/>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314"/>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314"/>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314"/>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314"/>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314"/>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314"/>
                                        </p:tgtEl>
                                        <p:attrNameLst>
                                          <p:attrName>ppt_y</p:attrName>
                                        </p:attrNameLst>
                                      </p:cBhvr>
                                      <p:tavLst>
                                        <p:tav tm="0">
                                          <p:val>
                                            <p:strVal val="ppt_y"/>
                                          </p:val>
                                        </p:tav>
                                        <p:tav tm="100000">
                                          <p:val>
                                            <p:strVal val="ppt_y+ppt_h"/>
                                          </p:val>
                                        </p:tav>
                                      </p:tavLst>
                                    </p:anim>
                                    <p:animScale>
                                      <p:cBhvr>
                                        <p:cTn id="14" dur="26">
                                          <p:stCondLst>
                                            <p:cond delay="620"/>
                                          </p:stCondLst>
                                        </p:cTn>
                                        <p:tgtEl>
                                          <p:spTgt spid="314"/>
                                        </p:tgtEl>
                                      </p:cBhvr>
                                      <p:to x="100000" y="60000"/>
                                    </p:animScale>
                                    <p:animScale>
                                      <p:cBhvr>
                                        <p:cTn id="15" dur="166" decel="50000">
                                          <p:stCondLst>
                                            <p:cond delay="646"/>
                                          </p:stCondLst>
                                        </p:cTn>
                                        <p:tgtEl>
                                          <p:spTgt spid="314"/>
                                        </p:tgtEl>
                                      </p:cBhvr>
                                      <p:to x="100000" y="100000"/>
                                    </p:animScale>
                                    <p:animScale>
                                      <p:cBhvr>
                                        <p:cTn id="16" dur="26">
                                          <p:stCondLst>
                                            <p:cond delay="1312"/>
                                          </p:stCondLst>
                                        </p:cTn>
                                        <p:tgtEl>
                                          <p:spTgt spid="314"/>
                                        </p:tgtEl>
                                      </p:cBhvr>
                                      <p:to x="100000" y="80000"/>
                                    </p:animScale>
                                    <p:animScale>
                                      <p:cBhvr>
                                        <p:cTn id="17" dur="166" decel="50000">
                                          <p:stCondLst>
                                            <p:cond delay="1338"/>
                                          </p:stCondLst>
                                        </p:cTn>
                                        <p:tgtEl>
                                          <p:spTgt spid="314"/>
                                        </p:tgtEl>
                                      </p:cBhvr>
                                      <p:to x="100000" y="100000"/>
                                    </p:animScale>
                                    <p:animScale>
                                      <p:cBhvr>
                                        <p:cTn id="18" dur="26">
                                          <p:stCondLst>
                                            <p:cond delay="1642"/>
                                          </p:stCondLst>
                                        </p:cTn>
                                        <p:tgtEl>
                                          <p:spTgt spid="314"/>
                                        </p:tgtEl>
                                      </p:cBhvr>
                                      <p:to x="100000" y="90000"/>
                                    </p:animScale>
                                    <p:animScale>
                                      <p:cBhvr>
                                        <p:cTn id="19" dur="166" decel="50000">
                                          <p:stCondLst>
                                            <p:cond delay="1668"/>
                                          </p:stCondLst>
                                        </p:cTn>
                                        <p:tgtEl>
                                          <p:spTgt spid="314"/>
                                        </p:tgtEl>
                                      </p:cBhvr>
                                      <p:to x="100000" y="100000"/>
                                    </p:animScale>
                                    <p:animScale>
                                      <p:cBhvr>
                                        <p:cTn id="20" dur="26">
                                          <p:stCondLst>
                                            <p:cond delay="1808"/>
                                          </p:stCondLst>
                                        </p:cTn>
                                        <p:tgtEl>
                                          <p:spTgt spid="314"/>
                                        </p:tgtEl>
                                      </p:cBhvr>
                                      <p:to x="100000" y="95000"/>
                                    </p:animScale>
                                    <p:animScale>
                                      <p:cBhvr>
                                        <p:cTn id="21" dur="166" decel="50000">
                                          <p:stCondLst>
                                            <p:cond delay="1834"/>
                                          </p:stCondLst>
                                        </p:cTn>
                                        <p:tgtEl>
                                          <p:spTgt spid="314"/>
                                        </p:tgtEl>
                                      </p:cBhvr>
                                      <p:to x="100000" y="100000"/>
                                    </p:animScale>
                                    <p:set>
                                      <p:cBhvr>
                                        <p:cTn id="22" dur="1" fill="hold">
                                          <p:stCondLst>
                                            <p:cond delay="1999"/>
                                          </p:stCondLst>
                                        </p:cTn>
                                        <p:tgtEl>
                                          <p:spTgt spid="314"/>
                                        </p:tgtEl>
                                        <p:attrNameLst>
                                          <p:attrName>style.visibility</p:attrName>
                                        </p:attrNameLst>
                                      </p:cBhvr>
                                      <p:to>
                                        <p:strVal val="hidden"/>
                                      </p:to>
                                    </p:set>
                                  </p:childTnLst>
                                </p:cTn>
                              </p:par>
                              <p:par>
                                <p:cTn id="23" presetID="26" presetClass="exit" presetSubtype="0" fill="hold" grpId="0" nodeType="withEffect" nodePh="1">
                                  <p:stCondLst>
                                    <p:cond delay="0"/>
                                  </p:stCondLst>
                                  <p:endCondLst>
                                    <p:cond evt="begin" delay="0">
                                      <p:tn val="23"/>
                                    </p:cond>
                                  </p:endCondLst>
                                  <p:childTnLst>
                                    <p:animEffect transition="out" filter="wipe(down)">
                                      <p:cBhvr>
                                        <p:cTn id="24" dur="180" accel="50000">
                                          <p:stCondLst>
                                            <p:cond delay="1820"/>
                                          </p:stCondLst>
                                        </p:cTn>
                                        <p:tgtEl>
                                          <p:spTgt spid="316"/>
                                        </p:tgtEl>
                                      </p:cBhvr>
                                    </p:animEffect>
                                    <p:anim calcmode="lin" valueType="num">
                                      <p:cBhvr>
                                        <p:cTn id="25" dur="1822" tmFilter="0,0; 0.14,0.31; 0.43,0.73; 0.71,0.91; 1.0,1.0">
                                          <p:stCondLst>
                                            <p:cond delay="0"/>
                                          </p:stCondLst>
                                        </p:cTn>
                                        <p:tgtEl>
                                          <p:spTgt spid="316"/>
                                        </p:tgtEl>
                                        <p:attrNameLst>
                                          <p:attrName>ppt_x</p:attrName>
                                        </p:attrNameLst>
                                      </p:cBhvr>
                                      <p:tavLst>
                                        <p:tav tm="0">
                                          <p:val>
                                            <p:strVal val="ppt_x"/>
                                          </p:val>
                                        </p:tav>
                                        <p:tav tm="100000">
                                          <p:val>
                                            <p:strVal val="#ppt_x+0.25"/>
                                          </p:val>
                                        </p:tav>
                                      </p:tavLst>
                                    </p:anim>
                                    <p:anim calcmode="lin" valueType="num">
                                      <p:cBhvr>
                                        <p:cTn id="26" dur="178">
                                          <p:stCondLst>
                                            <p:cond delay="1822"/>
                                          </p:stCondLst>
                                        </p:cTn>
                                        <p:tgtEl>
                                          <p:spTgt spid="316"/>
                                        </p:tgtEl>
                                        <p:attrNameLst>
                                          <p:attrName>ppt_x</p:attrName>
                                        </p:attrNameLst>
                                      </p:cBhvr>
                                      <p:tavLst>
                                        <p:tav tm="0">
                                          <p:val>
                                            <p:strVal val="ppt_x"/>
                                          </p:val>
                                        </p:tav>
                                        <p:tav tm="100000">
                                          <p:val>
                                            <p:strVal val="ppt_x"/>
                                          </p:val>
                                        </p:tav>
                                      </p:tavLst>
                                    </p:anim>
                                    <p:anim calcmode="lin" valueType="num">
                                      <p:cBhvr>
                                        <p:cTn id="27" dur="664" tmFilter="0.0,0.0;0.25,0.07;0.50,0.2;0.75,0.467;1.0,1.0">
                                          <p:stCondLst>
                                            <p:cond delay="0"/>
                                          </p:stCondLst>
                                        </p:cTn>
                                        <p:tgtEl>
                                          <p:spTgt spid="316"/>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28" dur="664" tmFilter="0, 0; 0.125,0.2665; 0.25,0.4; 0.375,0.465; 0.5,0.5;  0.625,0.535; 0.75,0.6; 0.875,0.7335; 1,1">
                                          <p:stCondLst>
                                            <p:cond delay="664"/>
                                          </p:stCondLst>
                                        </p:cTn>
                                        <p:tgtEl>
                                          <p:spTgt spid="316"/>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29" dur="332" tmFilter="0, 0; 0.125,0.2665; 0.25,0.4; 0.375,0.465; 0.5,0.5;  0.625,0.535; 0.75,0.6; 0.875,0.7335; 1,1">
                                          <p:stCondLst>
                                            <p:cond delay="1324"/>
                                          </p:stCondLst>
                                        </p:cTn>
                                        <p:tgtEl>
                                          <p:spTgt spid="316"/>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0" dur="164" tmFilter="0, 0; 0.125,0.2665; 0.25,0.4; 0.375,0.465; 0.5,0.5;  0.625,0.535; 0.75,0.6; 0.875,0.7335; 1,1">
                                          <p:stCondLst>
                                            <p:cond delay="1656"/>
                                          </p:stCondLst>
                                        </p:cTn>
                                        <p:tgtEl>
                                          <p:spTgt spid="316"/>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1" dur="180" accel="50000">
                                          <p:stCondLst>
                                            <p:cond delay="1820"/>
                                          </p:stCondLst>
                                        </p:cTn>
                                        <p:tgtEl>
                                          <p:spTgt spid="316"/>
                                        </p:tgtEl>
                                        <p:attrNameLst>
                                          <p:attrName>ppt_y</p:attrName>
                                        </p:attrNameLst>
                                      </p:cBhvr>
                                      <p:tavLst>
                                        <p:tav tm="0">
                                          <p:val>
                                            <p:strVal val="ppt_y"/>
                                          </p:val>
                                        </p:tav>
                                        <p:tav tm="100000">
                                          <p:val>
                                            <p:strVal val="ppt_y+ppt_h"/>
                                          </p:val>
                                        </p:tav>
                                      </p:tavLst>
                                    </p:anim>
                                    <p:animScale>
                                      <p:cBhvr>
                                        <p:cTn id="32" dur="26">
                                          <p:stCondLst>
                                            <p:cond delay="620"/>
                                          </p:stCondLst>
                                        </p:cTn>
                                        <p:tgtEl>
                                          <p:spTgt spid="316"/>
                                        </p:tgtEl>
                                      </p:cBhvr>
                                      <p:to x="100000" y="60000"/>
                                    </p:animScale>
                                    <p:animScale>
                                      <p:cBhvr>
                                        <p:cTn id="33" dur="166" decel="50000">
                                          <p:stCondLst>
                                            <p:cond delay="646"/>
                                          </p:stCondLst>
                                        </p:cTn>
                                        <p:tgtEl>
                                          <p:spTgt spid="316"/>
                                        </p:tgtEl>
                                      </p:cBhvr>
                                      <p:to x="100000" y="100000"/>
                                    </p:animScale>
                                    <p:animScale>
                                      <p:cBhvr>
                                        <p:cTn id="34" dur="26">
                                          <p:stCondLst>
                                            <p:cond delay="1312"/>
                                          </p:stCondLst>
                                        </p:cTn>
                                        <p:tgtEl>
                                          <p:spTgt spid="316"/>
                                        </p:tgtEl>
                                      </p:cBhvr>
                                      <p:to x="100000" y="80000"/>
                                    </p:animScale>
                                    <p:animScale>
                                      <p:cBhvr>
                                        <p:cTn id="35" dur="166" decel="50000">
                                          <p:stCondLst>
                                            <p:cond delay="1338"/>
                                          </p:stCondLst>
                                        </p:cTn>
                                        <p:tgtEl>
                                          <p:spTgt spid="316"/>
                                        </p:tgtEl>
                                      </p:cBhvr>
                                      <p:to x="100000" y="100000"/>
                                    </p:animScale>
                                    <p:animScale>
                                      <p:cBhvr>
                                        <p:cTn id="36" dur="26">
                                          <p:stCondLst>
                                            <p:cond delay="1642"/>
                                          </p:stCondLst>
                                        </p:cTn>
                                        <p:tgtEl>
                                          <p:spTgt spid="316"/>
                                        </p:tgtEl>
                                      </p:cBhvr>
                                      <p:to x="100000" y="90000"/>
                                    </p:animScale>
                                    <p:animScale>
                                      <p:cBhvr>
                                        <p:cTn id="37" dur="166" decel="50000">
                                          <p:stCondLst>
                                            <p:cond delay="1668"/>
                                          </p:stCondLst>
                                        </p:cTn>
                                        <p:tgtEl>
                                          <p:spTgt spid="316"/>
                                        </p:tgtEl>
                                      </p:cBhvr>
                                      <p:to x="100000" y="100000"/>
                                    </p:animScale>
                                    <p:animScale>
                                      <p:cBhvr>
                                        <p:cTn id="38" dur="26">
                                          <p:stCondLst>
                                            <p:cond delay="1808"/>
                                          </p:stCondLst>
                                        </p:cTn>
                                        <p:tgtEl>
                                          <p:spTgt spid="316"/>
                                        </p:tgtEl>
                                      </p:cBhvr>
                                      <p:to x="100000" y="95000"/>
                                    </p:animScale>
                                    <p:animScale>
                                      <p:cBhvr>
                                        <p:cTn id="39" dur="166" decel="50000">
                                          <p:stCondLst>
                                            <p:cond delay="1834"/>
                                          </p:stCondLst>
                                        </p:cTn>
                                        <p:tgtEl>
                                          <p:spTgt spid="316"/>
                                        </p:tgtEl>
                                      </p:cBhvr>
                                      <p:to x="100000" y="100000"/>
                                    </p:animScale>
                                    <p:set>
                                      <p:cBhvr>
                                        <p:cTn id="40" dur="1" fill="hold">
                                          <p:stCondLst>
                                            <p:cond delay="1999"/>
                                          </p:stCondLst>
                                        </p:cTn>
                                        <p:tgtEl>
                                          <p:spTgt spid="316"/>
                                        </p:tgtEl>
                                        <p:attrNameLst>
                                          <p:attrName>style.visibility</p:attrName>
                                        </p:attrNameLst>
                                      </p:cBhvr>
                                      <p:to>
                                        <p:strVal val="hidden"/>
                                      </p:to>
                                    </p:set>
                                  </p:childTnLst>
                                </p:cTn>
                              </p:par>
                              <p:par>
                                <p:cTn id="41" presetID="26" presetClass="exit" presetSubtype="0" fill="hold" grpId="0" nodeType="withEffect">
                                  <p:stCondLst>
                                    <p:cond delay="0"/>
                                  </p:stCondLst>
                                  <p:childTnLst>
                                    <p:animEffect transition="out" filter="wipe(down)">
                                      <p:cBhvr>
                                        <p:cTn id="42" dur="180" accel="50000">
                                          <p:stCondLst>
                                            <p:cond delay="1820"/>
                                          </p:stCondLst>
                                        </p:cTn>
                                        <p:tgtEl>
                                          <p:spTgt spid="2"/>
                                        </p:tgtEl>
                                      </p:cBhvr>
                                    </p:animEffect>
                                    <p:anim calcmode="lin" valueType="num">
                                      <p:cBhvr>
                                        <p:cTn id="43" dur="1822" tmFilter="0,0; 0.14,0.31; 0.43,0.73; 0.71,0.91; 1.0,1.0">
                                          <p:stCondLst>
                                            <p:cond delay="0"/>
                                          </p:stCondLst>
                                        </p:cTn>
                                        <p:tgtEl>
                                          <p:spTgt spid="2"/>
                                        </p:tgtEl>
                                        <p:attrNameLst>
                                          <p:attrName>ppt_x</p:attrName>
                                        </p:attrNameLst>
                                      </p:cBhvr>
                                      <p:tavLst>
                                        <p:tav tm="0">
                                          <p:val>
                                            <p:strVal val="ppt_x"/>
                                          </p:val>
                                        </p:tav>
                                        <p:tav tm="100000">
                                          <p:val>
                                            <p:strVal val="#ppt_x+0.25"/>
                                          </p:val>
                                        </p:tav>
                                      </p:tavLst>
                                    </p:anim>
                                    <p:anim calcmode="lin" valueType="num">
                                      <p:cBhvr>
                                        <p:cTn id="44" dur="178">
                                          <p:stCondLst>
                                            <p:cond delay="1822"/>
                                          </p:stCondLst>
                                        </p:cTn>
                                        <p:tgtEl>
                                          <p:spTgt spid="2"/>
                                        </p:tgtEl>
                                        <p:attrNameLst>
                                          <p:attrName>ppt_x</p:attrName>
                                        </p:attrNameLst>
                                      </p:cBhvr>
                                      <p:tavLst>
                                        <p:tav tm="0">
                                          <p:val>
                                            <p:strVal val="ppt_x"/>
                                          </p:val>
                                        </p:tav>
                                        <p:tav tm="100000">
                                          <p:val>
                                            <p:strVal val="ppt_x"/>
                                          </p:val>
                                        </p:tav>
                                      </p:tavLst>
                                    </p:anim>
                                    <p:anim calcmode="lin" valueType="num">
                                      <p:cBhvr>
                                        <p:cTn id="45" dur="664" tmFilter="0.0,0.0;0.25,0.07;0.50,0.2;0.75,0.467;1.0,1.0">
                                          <p:stCondLst>
                                            <p:cond delay="0"/>
                                          </p:stCondLst>
                                        </p:cTn>
                                        <p:tgtEl>
                                          <p:spTgt spid="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46" dur="664" tmFilter="0, 0; 0.125,0.2665; 0.25,0.4; 0.375,0.465; 0.5,0.5;  0.625,0.535; 0.75,0.6; 0.875,0.7335; 1,1">
                                          <p:stCondLst>
                                            <p:cond delay="664"/>
                                          </p:stCondLst>
                                        </p:cTn>
                                        <p:tgtEl>
                                          <p:spTgt spid="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47" dur="332" tmFilter="0, 0; 0.125,0.2665; 0.25,0.4; 0.375,0.465; 0.5,0.5;  0.625,0.535; 0.75,0.6; 0.875,0.7335; 1,1">
                                          <p:stCondLst>
                                            <p:cond delay="1324"/>
                                          </p:stCondLst>
                                        </p:cTn>
                                        <p:tgtEl>
                                          <p:spTgt spid="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48" dur="164" tmFilter="0, 0; 0.125,0.2665; 0.25,0.4; 0.375,0.465; 0.5,0.5;  0.625,0.535; 0.75,0.6; 0.875,0.7335; 1,1">
                                          <p:stCondLst>
                                            <p:cond delay="1656"/>
                                          </p:stCondLst>
                                        </p:cTn>
                                        <p:tgtEl>
                                          <p:spTgt spid="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49" dur="180" accel="50000">
                                          <p:stCondLst>
                                            <p:cond delay="1820"/>
                                          </p:stCondLst>
                                        </p:cTn>
                                        <p:tgtEl>
                                          <p:spTgt spid="2"/>
                                        </p:tgtEl>
                                        <p:attrNameLst>
                                          <p:attrName>ppt_y</p:attrName>
                                        </p:attrNameLst>
                                      </p:cBhvr>
                                      <p:tavLst>
                                        <p:tav tm="0">
                                          <p:val>
                                            <p:strVal val="ppt_y"/>
                                          </p:val>
                                        </p:tav>
                                        <p:tav tm="100000">
                                          <p:val>
                                            <p:strVal val="ppt_y+ppt_h"/>
                                          </p:val>
                                        </p:tav>
                                      </p:tavLst>
                                    </p:anim>
                                    <p:animScale>
                                      <p:cBhvr>
                                        <p:cTn id="50" dur="26">
                                          <p:stCondLst>
                                            <p:cond delay="620"/>
                                          </p:stCondLst>
                                        </p:cTn>
                                        <p:tgtEl>
                                          <p:spTgt spid="2"/>
                                        </p:tgtEl>
                                      </p:cBhvr>
                                      <p:to x="100000" y="60000"/>
                                    </p:animScale>
                                    <p:animScale>
                                      <p:cBhvr>
                                        <p:cTn id="51" dur="166" decel="50000">
                                          <p:stCondLst>
                                            <p:cond delay="646"/>
                                          </p:stCondLst>
                                        </p:cTn>
                                        <p:tgtEl>
                                          <p:spTgt spid="2"/>
                                        </p:tgtEl>
                                      </p:cBhvr>
                                      <p:to x="100000" y="100000"/>
                                    </p:animScale>
                                    <p:animScale>
                                      <p:cBhvr>
                                        <p:cTn id="52" dur="26">
                                          <p:stCondLst>
                                            <p:cond delay="1312"/>
                                          </p:stCondLst>
                                        </p:cTn>
                                        <p:tgtEl>
                                          <p:spTgt spid="2"/>
                                        </p:tgtEl>
                                      </p:cBhvr>
                                      <p:to x="100000" y="80000"/>
                                    </p:animScale>
                                    <p:animScale>
                                      <p:cBhvr>
                                        <p:cTn id="53" dur="166" decel="50000">
                                          <p:stCondLst>
                                            <p:cond delay="1338"/>
                                          </p:stCondLst>
                                        </p:cTn>
                                        <p:tgtEl>
                                          <p:spTgt spid="2"/>
                                        </p:tgtEl>
                                      </p:cBhvr>
                                      <p:to x="100000" y="100000"/>
                                    </p:animScale>
                                    <p:animScale>
                                      <p:cBhvr>
                                        <p:cTn id="54" dur="26">
                                          <p:stCondLst>
                                            <p:cond delay="1642"/>
                                          </p:stCondLst>
                                        </p:cTn>
                                        <p:tgtEl>
                                          <p:spTgt spid="2"/>
                                        </p:tgtEl>
                                      </p:cBhvr>
                                      <p:to x="100000" y="90000"/>
                                    </p:animScale>
                                    <p:animScale>
                                      <p:cBhvr>
                                        <p:cTn id="55" dur="166" decel="50000">
                                          <p:stCondLst>
                                            <p:cond delay="1668"/>
                                          </p:stCondLst>
                                        </p:cTn>
                                        <p:tgtEl>
                                          <p:spTgt spid="2"/>
                                        </p:tgtEl>
                                      </p:cBhvr>
                                      <p:to x="100000" y="100000"/>
                                    </p:animScale>
                                    <p:animScale>
                                      <p:cBhvr>
                                        <p:cTn id="56" dur="26">
                                          <p:stCondLst>
                                            <p:cond delay="1808"/>
                                          </p:stCondLst>
                                        </p:cTn>
                                        <p:tgtEl>
                                          <p:spTgt spid="2"/>
                                        </p:tgtEl>
                                      </p:cBhvr>
                                      <p:to x="100000" y="95000"/>
                                    </p:animScale>
                                    <p:animScale>
                                      <p:cBhvr>
                                        <p:cTn id="57" dur="166" decel="50000">
                                          <p:stCondLst>
                                            <p:cond delay="1834"/>
                                          </p:stCondLst>
                                        </p:cTn>
                                        <p:tgtEl>
                                          <p:spTgt spid="2"/>
                                        </p:tgtEl>
                                      </p:cBhvr>
                                      <p:to x="100000" y="100000"/>
                                    </p:animScale>
                                    <p:set>
                                      <p:cBhvr>
                                        <p:cTn id="58" dur="1" fill="hold">
                                          <p:stCondLst>
                                            <p:cond delay="1999"/>
                                          </p:stCondLst>
                                        </p:cTn>
                                        <p:tgtEl>
                                          <p:spTgt spid="2"/>
                                        </p:tgtEl>
                                        <p:attrNameLst>
                                          <p:attrName>style.visibility</p:attrName>
                                        </p:attrNameLst>
                                      </p:cBhvr>
                                      <p:to>
                                        <p:strVal val="hidden"/>
                                      </p:to>
                                    </p:set>
                                  </p:childTnLst>
                                </p:cTn>
                              </p:par>
                              <p:par>
                                <p:cTn id="59" presetID="26" presetClass="exit" presetSubtype="0" fill="hold" nodeType="withEffect">
                                  <p:stCondLst>
                                    <p:cond delay="0"/>
                                  </p:stCondLst>
                                  <p:childTnLst>
                                    <p:animEffect transition="out" filter="wipe(down)">
                                      <p:cBhvr>
                                        <p:cTn id="60" dur="180" accel="50000">
                                          <p:stCondLst>
                                            <p:cond delay="1820"/>
                                          </p:stCondLst>
                                        </p:cTn>
                                        <p:tgtEl>
                                          <p:spTgt spid="3"/>
                                        </p:tgtEl>
                                      </p:cBhvr>
                                    </p:animEffect>
                                    <p:anim calcmode="lin" valueType="num">
                                      <p:cBhvr>
                                        <p:cTn id="61" dur="1822" tmFilter="0,0; 0.14,0.31; 0.43,0.73; 0.71,0.91; 1.0,1.0">
                                          <p:stCondLst>
                                            <p:cond delay="0"/>
                                          </p:stCondLst>
                                        </p:cTn>
                                        <p:tgtEl>
                                          <p:spTgt spid="3"/>
                                        </p:tgtEl>
                                        <p:attrNameLst>
                                          <p:attrName>ppt_x</p:attrName>
                                        </p:attrNameLst>
                                      </p:cBhvr>
                                      <p:tavLst>
                                        <p:tav tm="0">
                                          <p:val>
                                            <p:strVal val="ppt_x"/>
                                          </p:val>
                                        </p:tav>
                                        <p:tav tm="100000">
                                          <p:val>
                                            <p:strVal val="#ppt_x+0.25"/>
                                          </p:val>
                                        </p:tav>
                                      </p:tavLst>
                                    </p:anim>
                                    <p:anim calcmode="lin" valueType="num">
                                      <p:cBhvr>
                                        <p:cTn id="62" dur="178">
                                          <p:stCondLst>
                                            <p:cond delay="1822"/>
                                          </p:stCondLst>
                                        </p:cTn>
                                        <p:tgtEl>
                                          <p:spTgt spid="3"/>
                                        </p:tgtEl>
                                        <p:attrNameLst>
                                          <p:attrName>ppt_x</p:attrName>
                                        </p:attrNameLst>
                                      </p:cBhvr>
                                      <p:tavLst>
                                        <p:tav tm="0">
                                          <p:val>
                                            <p:strVal val="ppt_x"/>
                                          </p:val>
                                        </p:tav>
                                        <p:tav tm="100000">
                                          <p:val>
                                            <p:strVal val="ppt_x"/>
                                          </p:val>
                                        </p:tav>
                                      </p:tavLst>
                                    </p:anim>
                                    <p:anim calcmode="lin" valueType="num">
                                      <p:cBhvr>
                                        <p:cTn id="63" dur="664" tmFilter="0.0,0.0;0.25,0.07;0.50,0.2;0.75,0.467;1.0,1.0">
                                          <p:stCondLst>
                                            <p:cond delay="0"/>
                                          </p:stCondLst>
                                        </p:cTn>
                                        <p:tgtEl>
                                          <p:spTgt spid="3"/>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64" dur="664" tmFilter="0, 0; 0.125,0.2665; 0.25,0.4; 0.375,0.465; 0.5,0.5;  0.625,0.535; 0.75,0.6; 0.875,0.7335; 1,1">
                                          <p:stCondLst>
                                            <p:cond delay="664"/>
                                          </p:stCondLst>
                                        </p:cTn>
                                        <p:tgtEl>
                                          <p:spTgt spid="3"/>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65" dur="332" tmFilter="0, 0; 0.125,0.2665; 0.25,0.4; 0.375,0.465; 0.5,0.5;  0.625,0.535; 0.75,0.6; 0.875,0.7335; 1,1">
                                          <p:stCondLst>
                                            <p:cond delay="1324"/>
                                          </p:stCondLst>
                                        </p:cTn>
                                        <p:tgtEl>
                                          <p:spTgt spid="3"/>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66" dur="164" tmFilter="0, 0; 0.125,0.2665; 0.25,0.4; 0.375,0.465; 0.5,0.5;  0.625,0.535; 0.75,0.6; 0.875,0.7335; 1,1">
                                          <p:stCondLst>
                                            <p:cond delay="1656"/>
                                          </p:stCondLst>
                                        </p:cTn>
                                        <p:tgtEl>
                                          <p:spTgt spid="3"/>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67" dur="180" accel="50000">
                                          <p:stCondLst>
                                            <p:cond delay="1820"/>
                                          </p:stCondLst>
                                        </p:cTn>
                                        <p:tgtEl>
                                          <p:spTgt spid="3"/>
                                        </p:tgtEl>
                                        <p:attrNameLst>
                                          <p:attrName>ppt_y</p:attrName>
                                        </p:attrNameLst>
                                      </p:cBhvr>
                                      <p:tavLst>
                                        <p:tav tm="0">
                                          <p:val>
                                            <p:strVal val="ppt_y"/>
                                          </p:val>
                                        </p:tav>
                                        <p:tav tm="100000">
                                          <p:val>
                                            <p:strVal val="ppt_y+ppt_h"/>
                                          </p:val>
                                        </p:tav>
                                      </p:tavLst>
                                    </p:anim>
                                    <p:animScale>
                                      <p:cBhvr>
                                        <p:cTn id="68" dur="26">
                                          <p:stCondLst>
                                            <p:cond delay="620"/>
                                          </p:stCondLst>
                                        </p:cTn>
                                        <p:tgtEl>
                                          <p:spTgt spid="3"/>
                                        </p:tgtEl>
                                      </p:cBhvr>
                                      <p:to x="100000" y="60000"/>
                                    </p:animScale>
                                    <p:animScale>
                                      <p:cBhvr>
                                        <p:cTn id="69" dur="166" decel="50000">
                                          <p:stCondLst>
                                            <p:cond delay="646"/>
                                          </p:stCondLst>
                                        </p:cTn>
                                        <p:tgtEl>
                                          <p:spTgt spid="3"/>
                                        </p:tgtEl>
                                      </p:cBhvr>
                                      <p:to x="100000" y="100000"/>
                                    </p:animScale>
                                    <p:animScale>
                                      <p:cBhvr>
                                        <p:cTn id="70" dur="26">
                                          <p:stCondLst>
                                            <p:cond delay="1312"/>
                                          </p:stCondLst>
                                        </p:cTn>
                                        <p:tgtEl>
                                          <p:spTgt spid="3"/>
                                        </p:tgtEl>
                                      </p:cBhvr>
                                      <p:to x="100000" y="80000"/>
                                    </p:animScale>
                                    <p:animScale>
                                      <p:cBhvr>
                                        <p:cTn id="71" dur="166" decel="50000">
                                          <p:stCondLst>
                                            <p:cond delay="1338"/>
                                          </p:stCondLst>
                                        </p:cTn>
                                        <p:tgtEl>
                                          <p:spTgt spid="3"/>
                                        </p:tgtEl>
                                      </p:cBhvr>
                                      <p:to x="100000" y="100000"/>
                                    </p:animScale>
                                    <p:animScale>
                                      <p:cBhvr>
                                        <p:cTn id="72" dur="26">
                                          <p:stCondLst>
                                            <p:cond delay="1642"/>
                                          </p:stCondLst>
                                        </p:cTn>
                                        <p:tgtEl>
                                          <p:spTgt spid="3"/>
                                        </p:tgtEl>
                                      </p:cBhvr>
                                      <p:to x="100000" y="90000"/>
                                    </p:animScale>
                                    <p:animScale>
                                      <p:cBhvr>
                                        <p:cTn id="73" dur="166" decel="50000">
                                          <p:stCondLst>
                                            <p:cond delay="1668"/>
                                          </p:stCondLst>
                                        </p:cTn>
                                        <p:tgtEl>
                                          <p:spTgt spid="3"/>
                                        </p:tgtEl>
                                      </p:cBhvr>
                                      <p:to x="100000" y="100000"/>
                                    </p:animScale>
                                    <p:animScale>
                                      <p:cBhvr>
                                        <p:cTn id="74" dur="26">
                                          <p:stCondLst>
                                            <p:cond delay="1808"/>
                                          </p:stCondLst>
                                        </p:cTn>
                                        <p:tgtEl>
                                          <p:spTgt spid="3"/>
                                        </p:tgtEl>
                                      </p:cBhvr>
                                      <p:to x="100000" y="95000"/>
                                    </p:animScale>
                                    <p:animScale>
                                      <p:cBhvr>
                                        <p:cTn id="75" dur="166" decel="50000">
                                          <p:stCondLst>
                                            <p:cond delay="1834"/>
                                          </p:stCondLst>
                                        </p:cTn>
                                        <p:tgtEl>
                                          <p:spTgt spid="3"/>
                                        </p:tgtEl>
                                      </p:cBhvr>
                                      <p:to x="100000" y="100000"/>
                                    </p:animScale>
                                    <p:set>
                                      <p:cBhvr>
                                        <p:cTn id="76" dur="1" fill="hold">
                                          <p:stCondLst>
                                            <p:cond delay="1999"/>
                                          </p:stCondLst>
                                        </p:cTn>
                                        <p:tgtEl>
                                          <p:spTgt spid="3"/>
                                        </p:tgtEl>
                                        <p:attrNameLst>
                                          <p:attrName>style.visibility</p:attrName>
                                        </p:attrNameLst>
                                      </p:cBhvr>
                                      <p:to>
                                        <p:strVal val="hidden"/>
                                      </p:to>
                                    </p:set>
                                  </p:childTnLst>
                                </p:cTn>
                              </p:par>
                              <p:par>
                                <p:cTn id="77" presetID="26" presetClass="exit" presetSubtype="0" fill="hold" grpId="0" nodeType="withEffect">
                                  <p:stCondLst>
                                    <p:cond delay="0"/>
                                  </p:stCondLst>
                                  <p:childTnLst>
                                    <p:animEffect transition="out" filter="wipe(down)">
                                      <p:cBhvr>
                                        <p:cTn id="78" dur="180" accel="50000">
                                          <p:stCondLst>
                                            <p:cond delay="1820"/>
                                          </p:stCondLst>
                                        </p:cTn>
                                        <p:tgtEl>
                                          <p:spTgt spid="4"/>
                                        </p:tgtEl>
                                      </p:cBhvr>
                                    </p:animEffect>
                                    <p:anim calcmode="lin" valueType="num">
                                      <p:cBhvr>
                                        <p:cTn id="79" dur="1822" tmFilter="0,0; 0.14,0.31; 0.43,0.73; 0.71,0.91; 1.0,1.0">
                                          <p:stCondLst>
                                            <p:cond delay="0"/>
                                          </p:stCondLst>
                                        </p:cTn>
                                        <p:tgtEl>
                                          <p:spTgt spid="4"/>
                                        </p:tgtEl>
                                        <p:attrNameLst>
                                          <p:attrName>ppt_x</p:attrName>
                                        </p:attrNameLst>
                                      </p:cBhvr>
                                      <p:tavLst>
                                        <p:tav tm="0">
                                          <p:val>
                                            <p:strVal val="ppt_x"/>
                                          </p:val>
                                        </p:tav>
                                        <p:tav tm="100000">
                                          <p:val>
                                            <p:strVal val="#ppt_x+0.25"/>
                                          </p:val>
                                        </p:tav>
                                      </p:tavLst>
                                    </p:anim>
                                    <p:anim calcmode="lin" valueType="num">
                                      <p:cBhvr>
                                        <p:cTn id="80" dur="178">
                                          <p:stCondLst>
                                            <p:cond delay="1822"/>
                                          </p:stCondLst>
                                        </p:cTn>
                                        <p:tgtEl>
                                          <p:spTgt spid="4"/>
                                        </p:tgtEl>
                                        <p:attrNameLst>
                                          <p:attrName>ppt_x</p:attrName>
                                        </p:attrNameLst>
                                      </p:cBhvr>
                                      <p:tavLst>
                                        <p:tav tm="0">
                                          <p:val>
                                            <p:strVal val="ppt_x"/>
                                          </p:val>
                                        </p:tav>
                                        <p:tav tm="100000">
                                          <p:val>
                                            <p:strVal val="ppt_x"/>
                                          </p:val>
                                        </p:tav>
                                      </p:tavLst>
                                    </p:anim>
                                    <p:anim calcmode="lin" valueType="num">
                                      <p:cBhvr>
                                        <p:cTn id="81" dur="664" tmFilter="0.0,0.0;0.25,0.07;0.50,0.2;0.75,0.467;1.0,1.0">
                                          <p:stCondLst>
                                            <p:cond delay="0"/>
                                          </p:stCondLst>
                                        </p:cTn>
                                        <p:tgtEl>
                                          <p:spTgt spid="4"/>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82" dur="664" tmFilter="0, 0; 0.125,0.2665; 0.25,0.4; 0.375,0.465; 0.5,0.5;  0.625,0.535; 0.75,0.6; 0.875,0.7335; 1,1">
                                          <p:stCondLst>
                                            <p:cond delay="664"/>
                                          </p:stCondLst>
                                        </p:cTn>
                                        <p:tgtEl>
                                          <p:spTgt spid="4"/>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83" dur="332" tmFilter="0, 0; 0.125,0.2665; 0.25,0.4; 0.375,0.465; 0.5,0.5;  0.625,0.535; 0.75,0.6; 0.875,0.7335; 1,1">
                                          <p:stCondLst>
                                            <p:cond delay="1324"/>
                                          </p:stCondLst>
                                        </p:cTn>
                                        <p:tgtEl>
                                          <p:spTgt spid="4"/>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84" dur="164" tmFilter="0, 0; 0.125,0.2665; 0.25,0.4; 0.375,0.465; 0.5,0.5;  0.625,0.535; 0.75,0.6; 0.875,0.7335; 1,1">
                                          <p:stCondLst>
                                            <p:cond delay="1656"/>
                                          </p:stCondLst>
                                        </p:cTn>
                                        <p:tgtEl>
                                          <p:spTgt spid="4"/>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85" dur="180" accel="50000">
                                          <p:stCondLst>
                                            <p:cond delay="1820"/>
                                          </p:stCondLst>
                                        </p:cTn>
                                        <p:tgtEl>
                                          <p:spTgt spid="4"/>
                                        </p:tgtEl>
                                        <p:attrNameLst>
                                          <p:attrName>ppt_y</p:attrName>
                                        </p:attrNameLst>
                                      </p:cBhvr>
                                      <p:tavLst>
                                        <p:tav tm="0">
                                          <p:val>
                                            <p:strVal val="ppt_y"/>
                                          </p:val>
                                        </p:tav>
                                        <p:tav tm="100000">
                                          <p:val>
                                            <p:strVal val="ppt_y+ppt_h"/>
                                          </p:val>
                                        </p:tav>
                                      </p:tavLst>
                                    </p:anim>
                                    <p:animScale>
                                      <p:cBhvr>
                                        <p:cTn id="86" dur="26">
                                          <p:stCondLst>
                                            <p:cond delay="620"/>
                                          </p:stCondLst>
                                        </p:cTn>
                                        <p:tgtEl>
                                          <p:spTgt spid="4"/>
                                        </p:tgtEl>
                                      </p:cBhvr>
                                      <p:to x="100000" y="60000"/>
                                    </p:animScale>
                                    <p:animScale>
                                      <p:cBhvr>
                                        <p:cTn id="87" dur="166" decel="50000">
                                          <p:stCondLst>
                                            <p:cond delay="646"/>
                                          </p:stCondLst>
                                        </p:cTn>
                                        <p:tgtEl>
                                          <p:spTgt spid="4"/>
                                        </p:tgtEl>
                                      </p:cBhvr>
                                      <p:to x="100000" y="100000"/>
                                    </p:animScale>
                                    <p:animScale>
                                      <p:cBhvr>
                                        <p:cTn id="88" dur="26">
                                          <p:stCondLst>
                                            <p:cond delay="1312"/>
                                          </p:stCondLst>
                                        </p:cTn>
                                        <p:tgtEl>
                                          <p:spTgt spid="4"/>
                                        </p:tgtEl>
                                      </p:cBhvr>
                                      <p:to x="100000" y="80000"/>
                                    </p:animScale>
                                    <p:animScale>
                                      <p:cBhvr>
                                        <p:cTn id="89" dur="166" decel="50000">
                                          <p:stCondLst>
                                            <p:cond delay="1338"/>
                                          </p:stCondLst>
                                        </p:cTn>
                                        <p:tgtEl>
                                          <p:spTgt spid="4"/>
                                        </p:tgtEl>
                                      </p:cBhvr>
                                      <p:to x="100000" y="100000"/>
                                    </p:animScale>
                                    <p:animScale>
                                      <p:cBhvr>
                                        <p:cTn id="90" dur="26">
                                          <p:stCondLst>
                                            <p:cond delay="1642"/>
                                          </p:stCondLst>
                                        </p:cTn>
                                        <p:tgtEl>
                                          <p:spTgt spid="4"/>
                                        </p:tgtEl>
                                      </p:cBhvr>
                                      <p:to x="100000" y="90000"/>
                                    </p:animScale>
                                    <p:animScale>
                                      <p:cBhvr>
                                        <p:cTn id="91" dur="166" decel="50000">
                                          <p:stCondLst>
                                            <p:cond delay="1668"/>
                                          </p:stCondLst>
                                        </p:cTn>
                                        <p:tgtEl>
                                          <p:spTgt spid="4"/>
                                        </p:tgtEl>
                                      </p:cBhvr>
                                      <p:to x="100000" y="100000"/>
                                    </p:animScale>
                                    <p:animScale>
                                      <p:cBhvr>
                                        <p:cTn id="92" dur="26">
                                          <p:stCondLst>
                                            <p:cond delay="1808"/>
                                          </p:stCondLst>
                                        </p:cTn>
                                        <p:tgtEl>
                                          <p:spTgt spid="4"/>
                                        </p:tgtEl>
                                      </p:cBhvr>
                                      <p:to x="100000" y="95000"/>
                                    </p:animScale>
                                    <p:animScale>
                                      <p:cBhvr>
                                        <p:cTn id="93" dur="166" decel="50000">
                                          <p:stCondLst>
                                            <p:cond delay="1834"/>
                                          </p:stCondLst>
                                        </p:cTn>
                                        <p:tgtEl>
                                          <p:spTgt spid="4"/>
                                        </p:tgtEl>
                                      </p:cBhvr>
                                      <p:to x="100000" y="100000"/>
                                    </p:animScale>
                                    <p:set>
                                      <p:cBhvr>
                                        <p:cTn id="94" dur="1" fill="hold">
                                          <p:stCondLst>
                                            <p:cond delay="1999"/>
                                          </p:stCondLst>
                                        </p:cTn>
                                        <p:tgtEl>
                                          <p:spTgt spid="4"/>
                                        </p:tgtEl>
                                        <p:attrNameLst>
                                          <p:attrName>style.visibility</p:attrName>
                                        </p:attrNameLst>
                                      </p:cBhvr>
                                      <p:to>
                                        <p:strVal val="hidden"/>
                                      </p:to>
                                    </p:set>
                                  </p:childTnLst>
                                </p:cTn>
                              </p:par>
                              <p:par>
                                <p:cTn id="95" presetID="26" presetClass="exit" presetSubtype="0" fill="hold" grpId="0" nodeType="withEffect">
                                  <p:stCondLst>
                                    <p:cond delay="0"/>
                                  </p:stCondLst>
                                  <p:childTnLst>
                                    <p:animEffect transition="out" filter="wipe(down)">
                                      <p:cBhvr>
                                        <p:cTn id="96" dur="180" accel="50000">
                                          <p:stCondLst>
                                            <p:cond delay="1820"/>
                                          </p:stCondLst>
                                        </p:cTn>
                                        <p:tgtEl>
                                          <p:spTgt spid="7"/>
                                        </p:tgtEl>
                                      </p:cBhvr>
                                    </p:animEffect>
                                    <p:anim calcmode="lin" valueType="num">
                                      <p:cBhvr>
                                        <p:cTn id="97" dur="1822" tmFilter="0,0; 0.14,0.31; 0.43,0.73; 0.71,0.91; 1.0,1.0">
                                          <p:stCondLst>
                                            <p:cond delay="0"/>
                                          </p:stCondLst>
                                        </p:cTn>
                                        <p:tgtEl>
                                          <p:spTgt spid="7"/>
                                        </p:tgtEl>
                                        <p:attrNameLst>
                                          <p:attrName>ppt_x</p:attrName>
                                        </p:attrNameLst>
                                      </p:cBhvr>
                                      <p:tavLst>
                                        <p:tav tm="0">
                                          <p:val>
                                            <p:strVal val="ppt_x"/>
                                          </p:val>
                                        </p:tav>
                                        <p:tav tm="100000">
                                          <p:val>
                                            <p:strVal val="#ppt_x+0.25"/>
                                          </p:val>
                                        </p:tav>
                                      </p:tavLst>
                                    </p:anim>
                                    <p:anim calcmode="lin" valueType="num">
                                      <p:cBhvr>
                                        <p:cTn id="98" dur="178">
                                          <p:stCondLst>
                                            <p:cond delay="1822"/>
                                          </p:stCondLst>
                                        </p:cTn>
                                        <p:tgtEl>
                                          <p:spTgt spid="7"/>
                                        </p:tgtEl>
                                        <p:attrNameLst>
                                          <p:attrName>ppt_x</p:attrName>
                                        </p:attrNameLst>
                                      </p:cBhvr>
                                      <p:tavLst>
                                        <p:tav tm="0">
                                          <p:val>
                                            <p:strVal val="ppt_x"/>
                                          </p:val>
                                        </p:tav>
                                        <p:tav tm="100000">
                                          <p:val>
                                            <p:strVal val="ppt_x"/>
                                          </p:val>
                                        </p:tav>
                                      </p:tavLst>
                                    </p:anim>
                                    <p:anim calcmode="lin" valueType="num">
                                      <p:cBhvr>
                                        <p:cTn id="99" dur="664" tmFilter="0.0,0.0;0.25,0.07;0.50,0.2;0.75,0.467;1.0,1.0">
                                          <p:stCondLst>
                                            <p:cond delay="0"/>
                                          </p:stCondLst>
                                        </p:cTn>
                                        <p:tgtEl>
                                          <p:spTgt spid="7"/>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0" dur="664" tmFilter="0, 0; 0.125,0.2665; 0.25,0.4; 0.375,0.465; 0.5,0.5;  0.625,0.535; 0.75,0.6; 0.875,0.7335; 1,1">
                                          <p:stCondLst>
                                            <p:cond delay="664"/>
                                          </p:stCondLst>
                                        </p:cTn>
                                        <p:tgtEl>
                                          <p:spTgt spid="7"/>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01" dur="332" tmFilter="0, 0; 0.125,0.2665; 0.25,0.4; 0.375,0.465; 0.5,0.5;  0.625,0.535; 0.75,0.6; 0.875,0.7335; 1,1">
                                          <p:stCondLst>
                                            <p:cond delay="1324"/>
                                          </p:stCondLst>
                                        </p:cTn>
                                        <p:tgtEl>
                                          <p:spTgt spid="7"/>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02" dur="164" tmFilter="0, 0; 0.125,0.2665; 0.25,0.4; 0.375,0.465; 0.5,0.5;  0.625,0.535; 0.75,0.6; 0.875,0.7335; 1,1">
                                          <p:stCondLst>
                                            <p:cond delay="1656"/>
                                          </p:stCondLst>
                                        </p:cTn>
                                        <p:tgtEl>
                                          <p:spTgt spid="7"/>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03" dur="180" accel="50000">
                                          <p:stCondLst>
                                            <p:cond delay="1820"/>
                                          </p:stCondLst>
                                        </p:cTn>
                                        <p:tgtEl>
                                          <p:spTgt spid="7"/>
                                        </p:tgtEl>
                                        <p:attrNameLst>
                                          <p:attrName>ppt_y</p:attrName>
                                        </p:attrNameLst>
                                      </p:cBhvr>
                                      <p:tavLst>
                                        <p:tav tm="0">
                                          <p:val>
                                            <p:strVal val="ppt_y"/>
                                          </p:val>
                                        </p:tav>
                                        <p:tav tm="100000">
                                          <p:val>
                                            <p:strVal val="ppt_y+ppt_h"/>
                                          </p:val>
                                        </p:tav>
                                      </p:tavLst>
                                    </p:anim>
                                    <p:animScale>
                                      <p:cBhvr>
                                        <p:cTn id="104" dur="26">
                                          <p:stCondLst>
                                            <p:cond delay="620"/>
                                          </p:stCondLst>
                                        </p:cTn>
                                        <p:tgtEl>
                                          <p:spTgt spid="7"/>
                                        </p:tgtEl>
                                      </p:cBhvr>
                                      <p:to x="100000" y="60000"/>
                                    </p:animScale>
                                    <p:animScale>
                                      <p:cBhvr>
                                        <p:cTn id="105" dur="166" decel="50000">
                                          <p:stCondLst>
                                            <p:cond delay="646"/>
                                          </p:stCondLst>
                                        </p:cTn>
                                        <p:tgtEl>
                                          <p:spTgt spid="7"/>
                                        </p:tgtEl>
                                      </p:cBhvr>
                                      <p:to x="100000" y="100000"/>
                                    </p:animScale>
                                    <p:animScale>
                                      <p:cBhvr>
                                        <p:cTn id="106" dur="26">
                                          <p:stCondLst>
                                            <p:cond delay="1312"/>
                                          </p:stCondLst>
                                        </p:cTn>
                                        <p:tgtEl>
                                          <p:spTgt spid="7"/>
                                        </p:tgtEl>
                                      </p:cBhvr>
                                      <p:to x="100000" y="80000"/>
                                    </p:animScale>
                                    <p:animScale>
                                      <p:cBhvr>
                                        <p:cTn id="107" dur="166" decel="50000">
                                          <p:stCondLst>
                                            <p:cond delay="1338"/>
                                          </p:stCondLst>
                                        </p:cTn>
                                        <p:tgtEl>
                                          <p:spTgt spid="7"/>
                                        </p:tgtEl>
                                      </p:cBhvr>
                                      <p:to x="100000" y="100000"/>
                                    </p:animScale>
                                    <p:animScale>
                                      <p:cBhvr>
                                        <p:cTn id="108" dur="26">
                                          <p:stCondLst>
                                            <p:cond delay="1642"/>
                                          </p:stCondLst>
                                        </p:cTn>
                                        <p:tgtEl>
                                          <p:spTgt spid="7"/>
                                        </p:tgtEl>
                                      </p:cBhvr>
                                      <p:to x="100000" y="90000"/>
                                    </p:animScale>
                                    <p:animScale>
                                      <p:cBhvr>
                                        <p:cTn id="109" dur="166" decel="50000">
                                          <p:stCondLst>
                                            <p:cond delay="1668"/>
                                          </p:stCondLst>
                                        </p:cTn>
                                        <p:tgtEl>
                                          <p:spTgt spid="7"/>
                                        </p:tgtEl>
                                      </p:cBhvr>
                                      <p:to x="100000" y="100000"/>
                                    </p:animScale>
                                    <p:animScale>
                                      <p:cBhvr>
                                        <p:cTn id="110" dur="26">
                                          <p:stCondLst>
                                            <p:cond delay="1808"/>
                                          </p:stCondLst>
                                        </p:cTn>
                                        <p:tgtEl>
                                          <p:spTgt spid="7"/>
                                        </p:tgtEl>
                                      </p:cBhvr>
                                      <p:to x="100000" y="95000"/>
                                    </p:animScale>
                                    <p:animScale>
                                      <p:cBhvr>
                                        <p:cTn id="111" dur="166" decel="50000">
                                          <p:stCondLst>
                                            <p:cond delay="1834"/>
                                          </p:stCondLst>
                                        </p:cTn>
                                        <p:tgtEl>
                                          <p:spTgt spid="7"/>
                                        </p:tgtEl>
                                      </p:cBhvr>
                                      <p:to x="100000" y="100000"/>
                                    </p:animScale>
                                    <p:set>
                                      <p:cBhvr>
                                        <p:cTn id="112" dur="1" fill="hold">
                                          <p:stCondLst>
                                            <p:cond delay="1999"/>
                                          </p:stCondLst>
                                        </p:cTn>
                                        <p:tgtEl>
                                          <p:spTgt spid="7"/>
                                        </p:tgtEl>
                                        <p:attrNameLst>
                                          <p:attrName>style.visibility</p:attrName>
                                        </p:attrNameLst>
                                      </p:cBhvr>
                                      <p:to>
                                        <p:strVal val="hidden"/>
                                      </p:to>
                                    </p:set>
                                  </p:childTnLst>
                                </p:cTn>
                              </p:par>
                              <p:par>
                                <p:cTn id="113" presetID="26" presetClass="exit" presetSubtype="0" fill="hold" grpId="0" nodeType="withEffect">
                                  <p:stCondLst>
                                    <p:cond delay="0"/>
                                  </p:stCondLst>
                                  <p:childTnLst>
                                    <p:animEffect transition="out" filter="wipe(down)">
                                      <p:cBhvr>
                                        <p:cTn id="114" dur="180" accel="50000">
                                          <p:stCondLst>
                                            <p:cond delay="1820"/>
                                          </p:stCondLst>
                                        </p:cTn>
                                        <p:tgtEl>
                                          <p:spTgt spid="5"/>
                                        </p:tgtEl>
                                      </p:cBhvr>
                                    </p:animEffect>
                                    <p:anim calcmode="lin" valueType="num">
                                      <p:cBhvr>
                                        <p:cTn id="115" dur="1822" tmFilter="0,0; 0.14,0.31; 0.43,0.73; 0.71,0.91; 1.0,1.0">
                                          <p:stCondLst>
                                            <p:cond delay="0"/>
                                          </p:stCondLst>
                                        </p:cTn>
                                        <p:tgtEl>
                                          <p:spTgt spid="5"/>
                                        </p:tgtEl>
                                        <p:attrNameLst>
                                          <p:attrName>ppt_x</p:attrName>
                                        </p:attrNameLst>
                                      </p:cBhvr>
                                      <p:tavLst>
                                        <p:tav tm="0">
                                          <p:val>
                                            <p:strVal val="ppt_x"/>
                                          </p:val>
                                        </p:tav>
                                        <p:tav tm="100000">
                                          <p:val>
                                            <p:strVal val="#ppt_x+0.25"/>
                                          </p:val>
                                        </p:tav>
                                      </p:tavLst>
                                    </p:anim>
                                    <p:anim calcmode="lin" valueType="num">
                                      <p:cBhvr>
                                        <p:cTn id="116" dur="178">
                                          <p:stCondLst>
                                            <p:cond delay="1822"/>
                                          </p:stCondLst>
                                        </p:cTn>
                                        <p:tgtEl>
                                          <p:spTgt spid="5"/>
                                        </p:tgtEl>
                                        <p:attrNameLst>
                                          <p:attrName>ppt_x</p:attrName>
                                        </p:attrNameLst>
                                      </p:cBhvr>
                                      <p:tavLst>
                                        <p:tav tm="0">
                                          <p:val>
                                            <p:strVal val="ppt_x"/>
                                          </p:val>
                                        </p:tav>
                                        <p:tav tm="100000">
                                          <p:val>
                                            <p:strVal val="ppt_x"/>
                                          </p:val>
                                        </p:tav>
                                      </p:tavLst>
                                    </p:anim>
                                    <p:anim calcmode="lin" valueType="num">
                                      <p:cBhvr>
                                        <p:cTn id="117" dur="664" tmFilter="0.0,0.0;0.25,0.07;0.50,0.2;0.75,0.467;1.0,1.0">
                                          <p:stCondLst>
                                            <p:cond delay="0"/>
                                          </p:stCondLst>
                                        </p:cTn>
                                        <p:tgtEl>
                                          <p:spTgt spid="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18" dur="664" tmFilter="0, 0; 0.125,0.2665; 0.25,0.4; 0.375,0.465; 0.5,0.5;  0.625,0.535; 0.75,0.6; 0.875,0.7335; 1,1">
                                          <p:stCondLst>
                                            <p:cond delay="664"/>
                                          </p:stCondLst>
                                        </p:cTn>
                                        <p:tgtEl>
                                          <p:spTgt spid="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9" dur="332" tmFilter="0, 0; 0.125,0.2665; 0.25,0.4; 0.375,0.465; 0.5,0.5;  0.625,0.535; 0.75,0.6; 0.875,0.7335; 1,1">
                                          <p:stCondLst>
                                            <p:cond delay="1324"/>
                                          </p:stCondLst>
                                        </p:cTn>
                                        <p:tgtEl>
                                          <p:spTgt spid="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0" dur="164" tmFilter="0, 0; 0.125,0.2665; 0.25,0.4; 0.375,0.465; 0.5,0.5;  0.625,0.535; 0.75,0.6; 0.875,0.7335; 1,1">
                                          <p:stCondLst>
                                            <p:cond delay="1656"/>
                                          </p:stCondLst>
                                        </p:cTn>
                                        <p:tgtEl>
                                          <p:spTgt spid="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21" dur="180" accel="50000">
                                          <p:stCondLst>
                                            <p:cond delay="1820"/>
                                          </p:stCondLst>
                                        </p:cTn>
                                        <p:tgtEl>
                                          <p:spTgt spid="5"/>
                                        </p:tgtEl>
                                        <p:attrNameLst>
                                          <p:attrName>ppt_y</p:attrName>
                                        </p:attrNameLst>
                                      </p:cBhvr>
                                      <p:tavLst>
                                        <p:tav tm="0">
                                          <p:val>
                                            <p:strVal val="ppt_y"/>
                                          </p:val>
                                        </p:tav>
                                        <p:tav tm="100000">
                                          <p:val>
                                            <p:strVal val="ppt_y+ppt_h"/>
                                          </p:val>
                                        </p:tav>
                                      </p:tavLst>
                                    </p:anim>
                                    <p:animScale>
                                      <p:cBhvr>
                                        <p:cTn id="122" dur="26">
                                          <p:stCondLst>
                                            <p:cond delay="620"/>
                                          </p:stCondLst>
                                        </p:cTn>
                                        <p:tgtEl>
                                          <p:spTgt spid="5"/>
                                        </p:tgtEl>
                                      </p:cBhvr>
                                      <p:to x="100000" y="60000"/>
                                    </p:animScale>
                                    <p:animScale>
                                      <p:cBhvr>
                                        <p:cTn id="123" dur="166" decel="50000">
                                          <p:stCondLst>
                                            <p:cond delay="646"/>
                                          </p:stCondLst>
                                        </p:cTn>
                                        <p:tgtEl>
                                          <p:spTgt spid="5"/>
                                        </p:tgtEl>
                                      </p:cBhvr>
                                      <p:to x="100000" y="100000"/>
                                    </p:animScale>
                                    <p:animScale>
                                      <p:cBhvr>
                                        <p:cTn id="124" dur="26">
                                          <p:stCondLst>
                                            <p:cond delay="1312"/>
                                          </p:stCondLst>
                                        </p:cTn>
                                        <p:tgtEl>
                                          <p:spTgt spid="5"/>
                                        </p:tgtEl>
                                      </p:cBhvr>
                                      <p:to x="100000" y="80000"/>
                                    </p:animScale>
                                    <p:animScale>
                                      <p:cBhvr>
                                        <p:cTn id="125" dur="166" decel="50000">
                                          <p:stCondLst>
                                            <p:cond delay="1338"/>
                                          </p:stCondLst>
                                        </p:cTn>
                                        <p:tgtEl>
                                          <p:spTgt spid="5"/>
                                        </p:tgtEl>
                                      </p:cBhvr>
                                      <p:to x="100000" y="100000"/>
                                    </p:animScale>
                                    <p:animScale>
                                      <p:cBhvr>
                                        <p:cTn id="126" dur="26">
                                          <p:stCondLst>
                                            <p:cond delay="1642"/>
                                          </p:stCondLst>
                                        </p:cTn>
                                        <p:tgtEl>
                                          <p:spTgt spid="5"/>
                                        </p:tgtEl>
                                      </p:cBhvr>
                                      <p:to x="100000" y="90000"/>
                                    </p:animScale>
                                    <p:animScale>
                                      <p:cBhvr>
                                        <p:cTn id="127" dur="166" decel="50000">
                                          <p:stCondLst>
                                            <p:cond delay="1668"/>
                                          </p:stCondLst>
                                        </p:cTn>
                                        <p:tgtEl>
                                          <p:spTgt spid="5"/>
                                        </p:tgtEl>
                                      </p:cBhvr>
                                      <p:to x="100000" y="100000"/>
                                    </p:animScale>
                                    <p:animScale>
                                      <p:cBhvr>
                                        <p:cTn id="128" dur="26">
                                          <p:stCondLst>
                                            <p:cond delay="1808"/>
                                          </p:stCondLst>
                                        </p:cTn>
                                        <p:tgtEl>
                                          <p:spTgt spid="5"/>
                                        </p:tgtEl>
                                      </p:cBhvr>
                                      <p:to x="100000" y="95000"/>
                                    </p:animScale>
                                    <p:animScale>
                                      <p:cBhvr>
                                        <p:cTn id="129" dur="166" decel="50000">
                                          <p:stCondLst>
                                            <p:cond delay="1834"/>
                                          </p:stCondLst>
                                        </p:cTn>
                                        <p:tgtEl>
                                          <p:spTgt spid="5"/>
                                        </p:tgtEl>
                                      </p:cBhvr>
                                      <p:to x="100000" y="100000"/>
                                    </p:animScale>
                                    <p:set>
                                      <p:cBhvr>
                                        <p:cTn id="130" dur="1" fill="hold">
                                          <p:stCondLst>
                                            <p:cond delay="1999"/>
                                          </p:stCondLst>
                                        </p:cTn>
                                        <p:tgtEl>
                                          <p:spTgt spid="5"/>
                                        </p:tgtEl>
                                        <p:attrNameLst>
                                          <p:attrName>style.visibility</p:attrName>
                                        </p:attrNameLst>
                                      </p:cBhvr>
                                      <p:to>
                                        <p:strVal val="hidden"/>
                                      </p:to>
                                    </p:set>
                                  </p:childTnLst>
                                </p:cTn>
                              </p:par>
                              <p:par>
                                <p:cTn id="131" presetID="26" presetClass="exit" presetSubtype="0" fill="hold" nodeType="withEffect">
                                  <p:stCondLst>
                                    <p:cond delay="0"/>
                                  </p:stCondLst>
                                  <p:childTnLst>
                                    <p:animEffect transition="out" filter="wipe(down)">
                                      <p:cBhvr>
                                        <p:cTn id="132" dur="180" accel="50000">
                                          <p:stCondLst>
                                            <p:cond delay="1820"/>
                                          </p:stCondLst>
                                        </p:cTn>
                                        <p:tgtEl>
                                          <p:spTgt spid="6"/>
                                        </p:tgtEl>
                                      </p:cBhvr>
                                    </p:animEffect>
                                    <p:anim calcmode="lin" valueType="num">
                                      <p:cBhvr>
                                        <p:cTn id="133" dur="1822" tmFilter="0,0; 0.14,0.31; 0.43,0.73; 0.71,0.91; 1.0,1.0">
                                          <p:stCondLst>
                                            <p:cond delay="0"/>
                                          </p:stCondLst>
                                        </p:cTn>
                                        <p:tgtEl>
                                          <p:spTgt spid="6"/>
                                        </p:tgtEl>
                                        <p:attrNameLst>
                                          <p:attrName>ppt_x</p:attrName>
                                        </p:attrNameLst>
                                      </p:cBhvr>
                                      <p:tavLst>
                                        <p:tav tm="0">
                                          <p:val>
                                            <p:strVal val="ppt_x"/>
                                          </p:val>
                                        </p:tav>
                                        <p:tav tm="100000">
                                          <p:val>
                                            <p:strVal val="#ppt_x+0.25"/>
                                          </p:val>
                                        </p:tav>
                                      </p:tavLst>
                                    </p:anim>
                                    <p:anim calcmode="lin" valueType="num">
                                      <p:cBhvr>
                                        <p:cTn id="134" dur="178">
                                          <p:stCondLst>
                                            <p:cond delay="1822"/>
                                          </p:stCondLst>
                                        </p:cTn>
                                        <p:tgtEl>
                                          <p:spTgt spid="6"/>
                                        </p:tgtEl>
                                        <p:attrNameLst>
                                          <p:attrName>ppt_x</p:attrName>
                                        </p:attrNameLst>
                                      </p:cBhvr>
                                      <p:tavLst>
                                        <p:tav tm="0">
                                          <p:val>
                                            <p:strVal val="ppt_x"/>
                                          </p:val>
                                        </p:tav>
                                        <p:tav tm="100000">
                                          <p:val>
                                            <p:strVal val="ppt_x"/>
                                          </p:val>
                                        </p:tav>
                                      </p:tavLst>
                                    </p:anim>
                                    <p:anim calcmode="lin" valueType="num">
                                      <p:cBhvr>
                                        <p:cTn id="135" dur="664" tmFilter="0.0,0.0;0.25,0.07;0.50,0.2;0.75,0.467;1.0,1.0">
                                          <p:stCondLst>
                                            <p:cond delay="0"/>
                                          </p:stCondLst>
                                        </p:cTn>
                                        <p:tgtEl>
                                          <p:spTgt spid="6"/>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36" dur="664" tmFilter="0, 0; 0.125,0.2665; 0.25,0.4; 0.375,0.465; 0.5,0.5;  0.625,0.535; 0.75,0.6; 0.875,0.7335; 1,1">
                                          <p:stCondLst>
                                            <p:cond delay="664"/>
                                          </p:stCondLst>
                                        </p:cTn>
                                        <p:tgtEl>
                                          <p:spTgt spid="6"/>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37" dur="332" tmFilter="0, 0; 0.125,0.2665; 0.25,0.4; 0.375,0.465; 0.5,0.5;  0.625,0.535; 0.75,0.6; 0.875,0.7335; 1,1">
                                          <p:stCondLst>
                                            <p:cond delay="1324"/>
                                          </p:stCondLst>
                                        </p:cTn>
                                        <p:tgtEl>
                                          <p:spTgt spid="6"/>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38" dur="164" tmFilter="0, 0; 0.125,0.2665; 0.25,0.4; 0.375,0.465; 0.5,0.5;  0.625,0.535; 0.75,0.6; 0.875,0.7335; 1,1">
                                          <p:stCondLst>
                                            <p:cond delay="1656"/>
                                          </p:stCondLst>
                                        </p:cTn>
                                        <p:tgtEl>
                                          <p:spTgt spid="6"/>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9" dur="180" accel="50000">
                                          <p:stCondLst>
                                            <p:cond delay="1820"/>
                                          </p:stCondLst>
                                        </p:cTn>
                                        <p:tgtEl>
                                          <p:spTgt spid="6"/>
                                        </p:tgtEl>
                                        <p:attrNameLst>
                                          <p:attrName>ppt_y</p:attrName>
                                        </p:attrNameLst>
                                      </p:cBhvr>
                                      <p:tavLst>
                                        <p:tav tm="0">
                                          <p:val>
                                            <p:strVal val="ppt_y"/>
                                          </p:val>
                                        </p:tav>
                                        <p:tav tm="100000">
                                          <p:val>
                                            <p:strVal val="ppt_y+ppt_h"/>
                                          </p:val>
                                        </p:tav>
                                      </p:tavLst>
                                    </p:anim>
                                    <p:animScale>
                                      <p:cBhvr>
                                        <p:cTn id="140" dur="26">
                                          <p:stCondLst>
                                            <p:cond delay="620"/>
                                          </p:stCondLst>
                                        </p:cTn>
                                        <p:tgtEl>
                                          <p:spTgt spid="6"/>
                                        </p:tgtEl>
                                      </p:cBhvr>
                                      <p:to x="100000" y="60000"/>
                                    </p:animScale>
                                    <p:animScale>
                                      <p:cBhvr>
                                        <p:cTn id="141" dur="166" decel="50000">
                                          <p:stCondLst>
                                            <p:cond delay="646"/>
                                          </p:stCondLst>
                                        </p:cTn>
                                        <p:tgtEl>
                                          <p:spTgt spid="6"/>
                                        </p:tgtEl>
                                      </p:cBhvr>
                                      <p:to x="100000" y="100000"/>
                                    </p:animScale>
                                    <p:animScale>
                                      <p:cBhvr>
                                        <p:cTn id="142" dur="26">
                                          <p:stCondLst>
                                            <p:cond delay="1312"/>
                                          </p:stCondLst>
                                        </p:cTn>
                                        <p:tgtEl>
                                          <p:spTgt spid="6"/>
                                        </p:tgtEl>
                                      </p:cBhvr>
                                      <p:to x="100000" y="80000"/>
                                    </p:animScale>
                                    <p:animScale>
                                      <p:cBhvr>
                                        <p:cTn id="143" dur="166" decel="50000">
                                          <p:stCondLst>
                                            <p:cond delay="1338"/>
                                          </p:stCondLst>
                                        </p:cTn>
                                        <p:tgtEl>
                                          <p:spTgt spid="6"/>
                                        </p:tgtEl>
                                      </p:cBhvr>
                                      <p:to x="100000" y="100000"/>
                                    </p:animScale>
                                    <p:animScale>
                                      <p:cBhvr>
                                        <p:cTn id="144" dur="26">
                                          <p:stCondLst>
                                            <p:cond delay="1642"/>
                                          </p:stCondLst>
                                        </p:cTn>
                                        <p:tgtEl>
                                          <p:spTgt spid="6"/>
                                        </p:tgtEl>
                                      </p:cBhvr>
                                      <p:to x="100000" y="90000"/>
                                    </p:animScale>
                                    <p:animScale>
                                      <p:cBhvr>
                                        <p:cTn id="145" dur="166" decel="50000">
                                          <p:stCondLst>
                                            <p:cond delay="1668"/>
                                          </p:stCondLst>
                                        </p:cTn>
                                        <p:tgtEl>
                                          <p:spTgt spid="6"/>
                                        </p:tgtEl>
                                      </p:cBhvr>
                                      <p:to x="100000" y="100000"/>
                                    </p:animScale>
                                    <p:animScale>
                                      <p:cBhvr>
                                        <p:cTn id="146" dur="26">
                                          <p:stCondLst>
                                            <p:cond delay="1808"/>
                                          </p:stCondLst>
                                        </p:cTn>
                                        <p:tgtEl>
                                          <p:spTgt spid="6"/>
                                        </p:tgtEl>
                                      </p:cBhvr>
                                      <p:to x="100000" y="95000"/>
                                    </p:animScale>
                                    <p:animScale>
                                      <p:cBhvr>
                                        <p:cTn id="147" dur="166" decel="50000">
                                          <p:stCondLst>
                                            <p:cond delay="1834"/>
                                          </p:stCondLst>
                                        </p:cTn>
                                        <p:tgtEl>
                                          <p:spTgt spid="6"/>
                                        </p:tgtEl>
                                      </p:cBhvr>
                                      <p:to x="100000" y="100000"/>
                                    </p:animScale>
                                    <p:set>
                                      <p:cBhvr>
                                        <p:cTn id="148" dur="1" fill="hold">
                                          <p:stCondLst>
                                            <p:cond delay="1999"/>
                                          </p:stCondLst>
                                        </p:cTn>
                                        <p:tgtEl>
                                          <p:spTgt spid="6"/>
                                        </p:tgtEl>
                                        <p:attrNameLst>
                                          <p:attrName>style.visibility</p:attrName>
                                        </p:attrNameLst>
                                      </p:cBhvr>
                                      <p:to>
                                        <p:strVal val="hidden"/>
                                      </p:to>
                                    </p:set>
                                  </p:childTnLst>
                                </p:cTn>
                              </p:par>
                              <p:par>
                                <p:cTn id="149" presetID="26" presetClass="exit" presetSubtype="0" fill="hold" nodeType="withEffect">
                                  <p:stCondLst>
                                    <p:cond delay="0"/>
                                  </p:stCondLst>
                                  <p:childTnLst>
                                    <p:animEffect transition="out" filter="wipe(down)">
                                      <p:cBhvr>
                                        <p:cTn id="150" dur="180" accel="50000">
                                          <p:stCondLst>
                                            <p:cond delay="1820"/>
                                          </p:stCondLst>
                                        </p:cTn>
                                        <p:tgtEl>
                                          <p:spTgt spid="10"/>
                                        </p:tgtEl>
                                      </p:cBhvr>
                                    </p:animEffect>
                                    <p:anim calcmode="lin" valueType="num">
                                      <p:cBhvr>
                                        <p:cTn id="151" dur="1822" tmFilter="0,0; 0.14,0.31; 0.43,0.73; 0.71,0.91; 1.0,1.0">
                                          <p:stCondLst>
                                            <p:cond delay="0"/>
                                          </p:stCondLst>
                                        </p:cTn>
                                        <p:tgtEl>
                                          <p:spTgt spid="10"/>
                                        </p:tgtEl>
                                        <p:attrNameLst>
                                          <p:attrName>ppt_x</p:attrName>
                                        </p:attrNameLst>
                                      </p:cBhvr>
                                      <p:tavLst>
                                        <p:tav tm="0">
                                          <p:val>
                                            <p:strVal val="ppt_x"/>
                                          </p:val>
                                        </p:tav>
                                        <p:tav tm="100000">
                                          <p:val>
                                            <p:strVal val="#ppt_x+0.25"/>
                                          </p:val>
                                        </p:tav>
                                      </p:tavLst>
                                    </p:anim>
                                    <p:anim calcmode="lin" valueType="num">
                                      <p:cBhvr>
                                        <p:cTn id="152" dur="178">
                                          <p:stCondLst>
                                            <p:cond delay="1822"/>
                                          </p:stCondLst>
                                        </p:cTn>
                                        <p:tgtEl>
                                          <p:spTgt spid="10"/>
                                        </p:tgtEl>
                                        <p:attrNameLst>
                                          <p:attrName>ppt_x</p:attrName>
                                        </p:attrNameLst>
                                      </p:cBhvr>
                                      <p:tavLst>
                                        <p:tav tm="0">
                                          <p:val>
                                            <p:strVal val="ppt_x"/>
                                          </p:val>
                                        </p:tav>
                                        <p:tav tm="100000">
                                          <p:val>
                                            <p:strVal val="ppt_x"/>
                                          </p:val>
                                        </p:tav>
                                      </p:tavLst>
                                    </p:anim>
                                    <p:anim calcmode="lin" valueType="num">
                                      <p:cBhvr>
                                        <p:cTn id="153" dur="664" tmFilter="0.0,0.0;0.25,0.07;0.50,0.2;0.75,0.467;1.0,1.0">
                                          <p:stCondLst>
                                            <p:cond delay="0"/>
                                          </p:stCondLst>
                                        </p:cTn>
                                        <p:tgtEl>
                                          <p:spTgt spid="10"/>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54" dur="664" tmFilter="0, 0; 0.125,0.2665; 0.25,0.4; 0.375,0.465; 0.5,0.5;  0.625,0.535; 0.75,0.6; 0.875,0.7335; 1,1">
                                          <p:stCondLst>
                                            <p:cond delay="664"/>
                                          </p:stCondLst>
                                        </p:cTn>
                                        <p:tgtEl>
                                          <p:spTgt spid="10"/>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55" dur="332" tmFilter="0, 0; 0.125,0.2665; 0.25,0.4; 0.375,0.465; 0.5,0.5;  0.625,0.535; 0.75,0.6; 0.875,0.7335; 1,1">
                                          <p:stCondLst>
                                            <p:cond delay="1324"/>
                                          </p:stCondLst>
                                        </p:cTn>
                                        <p:tgtEl>
                                          <p:spTgt spid="10"/>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56" dur="164" tmFilter="0, 0; 0.125,0.2665; 0.25,0.4; 0.375,0.465; 0.5,0.5;  0.625,0.535; 0.75,0.6; 0.875,0.7335; 1,1">
                                          <p:stCondLst>
                                            <p:cond delay="1656"/>
                                          </p:stCondLst>
                                        </p:cTn>
                                        <p:tgtEl>
                                          <p:spTgt spid="10"/>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57" dur="180" accel="50000">
                                          <p:stCondLst>
                                            <p:cond delay="1820"/>
                                          </p:stCondLst>
                                        </p:cTn>
                                        <p:tgtEl>
                                          <p:spTgt spid="10"/>
                                        </p:tgtEl>
                                        <p:attrNameLst>
                                          <p:attrName>ppt_y</p:attrName>
                                        </p:attrNameLst>
                                      </p:cBhvr>
                                      <p:tavLst>
                                        <p:tav tm="0">
                                          <p:val>
                                            <p:strVal val="ppt_y"/>
                                          </p:val>
                                        </p:tav>
                                        <p:tav tm="100000">
                                          <p:val>
                                            <p:strVal val="ppt_y+ppt_h"/>
                                          </p:val>
                                        </p:tav>
                                      </p:tavLst>
                                    </p:anim>
                                    <p:animScale>
                                      <p:cBhvr>
                                        <p:cTn id="158" dur="26">
                                          <p:stCondLst>
                                            <p:cond delay="620"/>
                                          </p:stCondLst>
                                        </p:cTn>
                                        <p:tgtEl>
                                          <p:spTgt spid="10"/>
                                        </p:tgtEl>
                                      </p:cBhvr>
                                      <p:to x="100000" y="60000"/>
                                    </p:animScale>
                                    <p:animScale>
                                      <p:cBhvr>
                                        <p:cTn id="159" dur="166" decel="50000">
                                          <p:stCondLst>
                                            <p:cond delay="646"/>
                                          </p:stCondLst>
                                        </p:cTn>
                                        <p:tgtEl>
                                          <p:spTgt spid="10"/>
                                        </p:tgtEl>
                                      </p:cBhvr>
                                      <p:to x="100000" y="100000"/>
                                    </p:animScale>
                                    <p:animScale>
                                      <p:cBhvr>
                                        <p:cTn id="160" dur="26">
                                          <p:stCondLst>
                                            <p:cond delay="1312"/>
                                          </p:stCondLst>
                                        </p:cTn>
                                        <p:tgtEl>
                                          <p:spTgt spid="10"/>
                                        </p:tgtEl>
                                      </p:cBhvr>
                                      <p:to x="100000" y="80000"/>
                                    </p:animScale>
                                    <p:animScale>
                                      <p:cBhvr>
                                        <p:cTn id="161" dur="166" decel="50000">
                                          <p:stCondLst>
                                            <p:cond delay="1338"/>
                                          </p:stCondLst>
                                        </p:cTn>
                                        <p:tgtEl>
                                          <p:spTgt spid="10"/>
                                        </p:tgtEl>
                                      </p:cBhvr>
                                      <p:to x="100000" y="100000"/>
                                    </p:animScale>
                                    <p:animScale>
                                      <p:cBhvr>
                                        <p:cTn id="162" dur="26">
                                          <p:stCondLst>
                                            <p:cond delay="1642"/>
                                          </p:stCondLst>
                                        </p:cTn>
                                        <p:tgtEl>
                                          <p:spTgt spid="10"/>
                                        </p:tgtEl>
                                      </p:cBhvr>
                                      <p:to x="100000" y="90000"/>
                                    </p:animScale>
                                    <p:animScale>
                                      <p:cBhvr>
                                        <p:cTn id="163" dur="166" decel="50000">
                                          <p:stCondLst>
                                            <p:cond delay="1668"/>
                                          </p:stCondLst>
                                        </p:cTn>
                                        <p:tgtEl>
                                          <p:spTgt spid="10"/>
                                        </p:tgtEl>
                                      </p:cBhvr>
                                      <p:to x="100000" y="100000"/>
                                    </p:animScale>
                                    <p:animScale>
                                      <p:cBhvr>
                                        <p:cTn id="164" dur="26">
                                          <p:stCondLst>
                                            <p:cond delay="1808"/>
                                          </p:stCondLst>
                                        </p:cTn>
                                        <p:tgtEl>
                                          <p:spTgt spid="10"/>
                                        </p:tgtEl>
                                      </p:cBhvr>
                                      <p:to x="100000" y="95000"/>
                                    </p:animScale>
                                    <p:animScale>
                                      <p:cBhvr>
                                        <p:cTn id="165" dur="166" decel="50000">
                                          <p:stCondLst>
                                            <p:cond delay="1834"/>
                                          </p:stCondLst>
                                        </p:cTn>
                                        <p:tgtEl>
                                          <p:spTgt spid="10"/>
                                        </p:tgtEl>
                                      </p:cBhvr>
                                      <p:to x="100000" y="100000"/>
                                    </p:animScale>
                                    <p:set>
                                      <p:cBhvr>
                                        <p:cTn id="166" dur="1" fill="hold">
                                          <p:stCondLst>
                                            <p:cond delay="1999"/>
                                          </p:stCondLst>
                                        </p:cTn>
                                        <p:tgtEl>
                                          <p:spTgt spid="10"/>
                                        </p:tgtEl>
                                        <p:attrNameLst>
                                          <p:attrName>style.visibility</p:attrName>
                                        </p:attrNameLst>
                                      </p:cBhvr>
                                      <p:to>
                                        <p:strVal val="hidden"/>
                                      </p:to>
                                    </p:set>
                                  </p:childTnLst>
                                </p:cTn>
                              </p:par>
                              <p:par>
                                <p:cTn id="167" presetID="26" presetClass="exit" presetSubtype="0" fill="hold" grpId="0" nodeType="withEffect">
                                  <p:stCondLst>
                                    <p:cond delay="0"/>
                                  </p:stCondLst>
                                  <p:childTnLst>
                                    <p:animEffect transition="out" filter="wipe(down)">
                                      <p:cBhvr>
                                        <p:cTn id="168" dur="180" accel="50000">
                                          <p:stCondLst>
                                            <p:cond delay="1820"/>
                                          </p:stCondLst>
                                        </p:cTn>
                                        <p:tgtEl>
                                          <p:spTgt spid="11"/>
                                        </p:tgtEl>
                                      </p:cBhvr>
                                    </p:animEffect>
                                    <p:anim calcmode="lin" valueType="num">
                                      <p:cBhvr>
                                        <p:cTn id="169" dur="1822" tmFilter="0,0; 0.14,0.31; 0.43,0.73; 0.71,0.91; 1.0,1.0">
                                          <p:stCondLst>
                                            <p:cond delay="0"/>
                                          </p:stCondLst>
                                        </p:cTn>
                                        <p:tgtEl>
                                          <p:spTgt spid="11"/>
                                        </p:tgtEl>
                                        <p:attrNameLst>
                                          <p:attrName>ppt_x</p:attrName>
                                        </p:attrNameLst>
                                      </p:cBhvr>
                                      <p:tavLst>
                                        <p:tav tm="0">
                                          <p:val>
                                            <p:strVal val="ppt_x"/>
                                          </p:val>
                                        </p:tav>
                                        <p:tav tm="100000">
                                          <p:val>
                                            <p:strVal val="#ppt_x+0.25"/>
                                          </p:val>
                                        </p:tav>
                                      </p:tavLst>
                                    </p:anim>
                                    <p:anim calcmode="lin" valueType="num">
                                      <p:cBhvr>
                                        <p:cTn id="170" dur="178">
                                          <p:stCondLst>
                                            <p:cond delay="1822"/>
                                          </p:stCondLst>
                                        </p:cTn>
                                        <p:tgtEl>
                                          <p:spTgt spid="11"/>
                                        </p:tgtEl>
                                        <p:attrNameLst>
                                          <p:attrName>ppt_x</p:attrName>
                                        </p:attrNameLst>
                                      </p:cBhvr>
                                      <p:tavLst>
                                        <p:tav tm="0">
                                          <p:val>
                                            <p:strVal val="ppt_x"/>
                                          </p:val>
                                        </p:tav>
                                        <p:tav tm="100000">
                                          <p:val>
                                            <p:strVal val="ppt_x"/>
                                          </p:val>
                                        </p:tav>
                                      </p:tavLst>
                                    </p:anim>
                                    <p:anim calcmode="lin" valueType="num">
                                      <p:cBhvr>
                                        <p:cTn id="171" dur="664" tmFilter="0.0,0.0;0.25,0.07;0.50,0.2;0.75,0.467;1.0,1.0">
                                          <p:stCondLst>
                                            <p:cond delay="0"/>
                                          </p:stCondLst>
                                        </p:cTn>
                                        <p:tgtEl>
                                          <p:spTgt spid="11"/>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72" dur="664" tmFilter="0, 0; 0.125,0.2665; 0.25,0.4; 0.375,0.465; 0.5,0.5;  0.625,0.535; 0.75,0.6; 0.875,0.7335; 1,1">
                                          <p:stCondLst>
                                            <p:cond delay="664"/>
                                          </p:stCondLst>
                                        </p:cTn>
                                        <p:tgtEl>
                                          <p:spTgt spid="11"/>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73" dur="332" tmFilter="0, 0; 0.125,0.2665; 0.25,0.4; 0.375,0.465; 0.5,0.5;  0.625,0.535; 0.75,0.6; 0.875,0.7335; 1,1">
                                          <p:stCondLst>
                                            <p:cond delay="1324"/>
                                          </p:stCondLst>
                                        </p:cTn>
                                        <p:tgtEl>
                                          <p:spTgt spid="11"/>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74" dur="164" tmFilter="0, 0; 0.125,0.2665; 0.25,0.4; 0.375,0.465; 0.5,0.5;  0.625,0.535; 0.75,0.6; 0.875,0.7335; 1,1">
                                          <p:stCondLst>
                                            <p:cond delay="1656"/>
                                          </p:stCondLst>
                                        </p:cTn>
                                        <p:tgtEl>
                                          <p:spTgt spid="11"/>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75" dur="180" accel="50000">
                                          <p:stCondLst>
                                            <p:cond delay="1820"/>
                                          </p:stCondLst>
                                        </p:cTn>
                                        <p:tgtEl>
                                          <p:spTgt spid="11"/>
                                        </p:tgtEl>
                                        <p:attrNameLst>
                                          <p:attrName>ppt_y</p:attrName>
                                        </p:attrNameLst>
                                      </p:cBhvr>
                                      <p:tavLst>
                                        <p:tav tm="0">
                                          <p:val>
                                            <p:strVal val="ppt_y"/>
                                          </p:val>
                                        </p:tav>
                                        <p:tav tm="100000">
                                          <p:val>
                                            <p:strVal val="ppt_y+ppt_h"/>
                                          </p:val>
                                        </p:tav>
                                      </p:tavLst>
                                    </p:anim>
                                    <p:animScale>
                                      <p:cBhvr>
                                        <p:cTn id="176" dur="26">
                                          <p:stCondLst>
                                            <p:cond delay="620"/>
                                          </p:stCondLst>
                                        </p:cTn>
                                        <p:tgtEl>
                                          <p:spTgt spid="11"/>
                                        </p:tgtEl>
                                      </p:cBhvr>
                                      <p:to x="100000" y="60000"/>
                                    </p:animScale>
                                    <p:animScale>
                                      <p:cBhvr>
                                        <p:cTn id="177" dur="166" decel="50000">
                                          <p:stCondLst>
                                            <p:cond delay="646"/>
                                          </p:stCondLst>
                                        </p:cTn>
                                        <p:tgtEl>
                                          <p:spTgt spid="11"/>
                                        </p:tgtEl>
                                      </p:cBhvr>
                                      <p:to x="100000" y="100000"/>
                                    </p:animScale>
                                    <p:animScale>
                                      <p:cBhvr>
                                        <p:cTn id="178" dur="26">
                                          <p:stCondLst>
                                            <p:cond delay="1312"/>
                                          </p:stCondLst>
                                        </p:cTn>
                                        <p:tgtEl>
                                          <p:spTgt spid="11"/>
                                        </p:tgtEl>
                                      </p:cBhvr>
                                      <p:to x="100000" y="80000"/>
                                    </p:animScale>
                                    <p:animScale>
                                      <p:cBhvr>
                                        <p:cTn id="179" dur="166" decel="50000">
                                          <p:stCondLst>
                                            <p:cond delay="1338"/>
                                          </p:stCondLst>
                                        </p:cTn>
                                        <p:tgtEl>
                                          <p:spTgt spid="11"/>
                                        </p:tgtEl>
                                      </p:cBhvr>
                                      <p:to x="100000" y="100000"/>
                                    </p:animScale>
                                    <p:animScale>
                                      <p:cBhvr>
                                        <p:cTn id="180" dur="26">
                                          <p:stCondLst>
                                            <p:cond delay="1642"/>
                                          </p:stCondLst>
                                        </p:cTn>
                                        <p:tgtEl>
                                          <p:spTgt spid="11"/>
                                        </p:tgtEl>
                                      </p:cBhvr>
                                      <p:to x="100000" y="90000"/>
                                    </p:animScale>
                                    <p:animScale>
                                      <p:cBhvr>
                                        <p:cTn id="181" dur="166" decel="50000">
                                          <p:stCondLst>
                                            <p:cond delay="1668"/>
                                          </p:stCondLst>
                                        </p:cTn>
                                        <p:tgtEl>
                                          <p:spTgt spid="11"/>
                                        </p:tgtEl>
                                      </p:cBhvr>
                                      <p:to x="100000" y="100000"/>
                                    </p:animScale>
                                    <p:animScale>
                                      <p:cBhvr>
                                        <p:cTn id="182" dur="26">
                                          <p:stCondLst>
                                            <p:cond delay="1808"/>
                                          </p:stCondLst>
                                        </p:cTn>
                                        <p:tgtEl>
                                          <p:spTgt spid="11"/>
                                        </p:tgtEl>
                                      </p:cBhvr>
                                      <p:to x="100000" y="95000"/>
                                    </p:animScale>
                                    <p:animScale>
                                      <p:cBhvr>
                                        <p:cTn id="183" dur="166" decel="50000">
                                          <p:stCondLst>
                                            <p:cond delay="1834"/>
                                          </p:stCondLst>
                                        </p:cTn>
                                        <p:tgtEl>
                                          <p:spTgt spid="11"/>
                                        </p:tgtEl>
                                      </p:cBhvr>
                                      <p:to x="100000" y="100000"/>
                                    </p:animScale>
                                    <p:set>
                                      <p:cBhvr>
                                        <p:cTn id="184" dur="1" fill="hold">
                                          <p:stCondLst>
                                            <p:cond delay="1999"/>
                                          </p:stCondLst>
                                        </p:cTn>
                                        <p:tgtEl>
                                          <p:spTgt spid="11"/>
                                        </p:tgtEl>
                                        <p:attrNameLst>
                                          <p:attrName>style.visibility</p:attrName>
                                        </p:attrNameLst>
                                      </p:cBhvr>
                                      <p:to>
                                        <p:strVal val="hidden"/>
                                      </p:to>
                                    </p:set>
                                  </p:childTnLst>
                                </p:cTn>
                              </p:par>
                              <p:par>
                                <p:cTn id="185" presetID="26" presetClass="exit" presetSubtype="0" fill="hold" grpId="0" nodeType="withEffect">
                                  <p:stCondLst>
                                    <p:cond delay="0"/>
                                  </p:stCondLst>
                                  <p:childTnLst>
                                    <p:animEffect transition="out" filter="wipe(down)">
                                      <p:cBhvr>
                                        <p:cTn id="186" dur="180" accel="50000">
                                          <p:stCondLst>
                                            <p:cond delay="1820"/>
                                          </p:stCondLst>
                                        </p:cTn>
                                        <p:tgtEl>
                                          <p:spTgt spid="12"/>
                                        </p:tgtEl>
                                      </p:cBhvr>
                                    </p:animEffect>
                                    <p:anim calcmode="lin" valueType="num">
                                      <p:cBhvr>
                                        <p:cTn id="187" dur="1822" tmFilter="0,0; 0.14,0.31; 0.43,0.73; 0.71,0.91; 1.0,1.0">
                                          <p:stCondLst>
                                            <p:cond delay="0"/>
                                          </p:stCondLst>
                                        </p:cTn>
                                        <p:tgtEl>
                                          <p:spTgt spid="12"/>
                                        </p:tgtEl>
                                        <p:attrNameLst>
                                          <p:attrName>ppt_x</p:attrName>
                                        </p:attrNameLst>
                                      </p:cBhvr>
                                      <p:tavLst>
                                        <p:tav tm="0">
                                          <p:val>
                                            <p:strVal val="ppt_x"/>
                                          </p:val>
                                        </p:tav>
                                        <p:tav tm="100000">
                                          <p:val>
                                            <p:strVal val="#ppt_x+0.25"/>
                                          </p:val>
                                        </p:tav>
                                      </p:tavLst>
                                    </p:anim>
                                    <p:anim calcmode="lin" valueType="num">
                                      <p:cBhvr>
                                        <p:cTn id="188" dur="178">
                                          <p:stCondLst>
                                            <p:cond delay="1822"/>
                                          </p:stCondLst>
                                        </p:cTn>
                                        <p:tgtEl>
                                          <p:spTgt spid="12"/>
                                        </p:tgtEl>
                                        <p:attrNameLst>
                                          <p:attrName>ppt_x</p:attrName>
                                        </p:attrNameLst>
                                      </p:cBhvr>
                                      <p:tavLst>
                                        <p:tav tm="0">
                                          <p:val>
                                            <p:strVal val="ppt_x"/>
                                          </p:val>
                                        </p:tav>
                                        <p:tav tm="100000">
                                          <p:val>
                                            <p:strVal val="ppt_x"/>
                                          </p:val>
                                        </p:tav>
                                      </p:tavLst>
                                    </p:anim>
                                    <p:anim calcmode="lin" valueType="num">
                                      <p:cBhvr>
                                        <p:cTn id="189" dur="664" tmFilter="0.0,0.0;0.25,0.07;0.50,0.2;0.75,0.467;1.0,1.0">
                                          <p:stCondLst>
                                            <p:cond delay="0"/>
                                          </p:stCondLst>
                                        </p:cTn>
                                        <p:tgtEl>
                                          <p:spTgt spid="1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90" dur="664" tmFilter="0, 0; 0.125,0.2665; 0.25,0.4; 0.375,0.465; 0.5,0.5;  0.625,0.535; 0.75,0.6; 0.875,0.7335; 1,1">
                                          <p:stCondLst>
                                            <p:cond delay="664"/>
                                          </p:stCondLst>
                                        </p:cTn>
                                        <p:tgtEl>
                                          <p:spTgt spid="1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91" dur="332" tmFilter="0, 0; 0.125,0.2665; 0.25,0.4; 0.375,0.465; 0.5,0.5;  0.625,0.535; 0.75,0.6; 0.875,0.7335; 1,1">
                                          <p:stCondLst>
                                            <p:cond delay="1324"/>
                                          </p:stCondLst>
                                        </p:cTn>
                                        <p:tgtEl>
                                          <p:spTgt spid="1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92" dur="164" tmFilter="0, 0; 0.125,0.2665; 0.25,0.4; 0.375,0.465; 0.5,0.5;  0.625,0.535; 0.75,0.6; 0.875,0.7335; 1,1">
                                          <p:stCondLst>
                                            <p:cond delay="1656"/>
                                          </p:stCondLst>
                                        </p:cTn>
                                        <p:tgtEl>
                                          <p:spTgt spid="1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93" dur="180" accel="50000">
                                          <p:stCondLst>
                                            <p:cond delay="1820"/>
                                          </p:stCondLst>
                                        </p:cTn>
                                        <p:tgtEl>
                                          <p:spTgt spid="12"/>
                                        </p:tgtEl>
                                        <p:attrNameLst>
                                          <p:attrName>ppt_y</p:attrName>
                                        </p:attrNameLst>
                                      </p:cBhvr>
                                      <p:tavLst>
                                        <p:tav tm="0">
                                          <p:val>
                                            <p:strVal val="ppt_y"/>
                                          </p:val>
                                        </p:tav>
                                        <p:tav tm="100000">
                                          <p:val>
                                            <p:strVal val="ppt_y+ppt_h"/>
                                          </p:val>
                                        </p:tav>
                                      </p:tavLst>
                                    </p:anim>
                                    <p:animScale>
                                      <p:cBhvr>
                                        <p:cTn id="194" dur="26">
                                          <p:stCondLst>
                                            <p:cond delay="620"/>
                                          </p:stCondLst>
                                        </p:cTn>
                                        <p:tgtEl>
                                          <p:spTgt spid="12"/>
                                        </p:tgtEl>
                                      </p:cBhvr>
                                      <p:to x="100000" y="60000"/>
                                    </p:animScale>
                                    <p:animScale>
                                      <p:cBhvr>
                                        <p:cTn id="195" dur="166" decel="50000">
                                          <p:stCondLst>
                                            <p:cond delay="646"/>
                                          </p:stCondLst>
                                        </p:cTn>
                                        <p:tgtEl>
                                          <p:spTgt spid="12"/>
                                        </p:tgtEl>
                                      </p:cBhvr>
                                      <p:to x="100000" y="100000"/>
                                    </p:animScale>
                                    <p:animScale>
                                      <p:cBhvr>
                                        <p:cTn id="196" dur="26">
                                          <p:stCondLst>
                                            <p:cond delay="1312"/>
                                          </p:stCondLst>
                                        </p:cTn>
                                        <p:tgtEl>
                                          <p:spTgt spid="12"/>
                                        </p:tgtEl>
                                      </p:cBhvr>
                                      <p:to x="100000" y="80000"/>
                                    </p:animScale>
                                    <p:animScale>
                                      <p:cBhvr>
                                        <p:cTn id="197" dur="166" decel="50000">
                                          <p:stCondLst>
                                            <p:cond delay="1338"/>
                                          </p:stCondLst>
                                        </p:cTn>
                                        <p:tgtEl>
                                          <p:spTgt spid="12"/>
                                        </p:tgtEl>
                                      </p:cBhvr>
                                      <p:to x="100000" y="100000"/>
                                    </p:animScale>
                                    <p:animScale>
                                      <p:cBhvr>
                                        <p:cTn id="198" dur="26">
                                          <p:stCondLst>
                                            <p:cond delay="1642"/>
                                          </p:stCondLst>
                                        </p:cTn>
                                        <p:tgtEl>
                                          <p:spTgt spid="12"/>
                                        </p:tgtEl>
                                      </p:cBhvr>
                                      <p:to x="100000" y="90000"/>
                                    </p:animScale>
                                    <p:animScale>
                                      <p:cBhvr>
                                        <p:cTn id="199" dur="166" decel="50000">
                                          <p:stCondLst>
                                            <p:cond delay="1668"/>
                                          </p:stCondLst>
                                        </p:cTn>
                                        <p:tgtEl>
                                          <p:spTgt spid="12"/>
                                        </p:tgtEl>
                                      </p:cBhvr>
                                      <p:to x="100000" y="100000"/>
                                    </p:animScale>
                                    <p:animScale>
                                      <p:cBhvr>
                                        <p:cTn id="200" dur="26">
                                          <p:stCondLst>
                                            <p:cond delay="1808"/>
                                          </p:stCondLst>
                                        </p:cTn>
                                        <p:tgtEl>
                                          <p:spTgt spid="12"/>
                                        </p:tgtEl>
                                      </p:cBhvr>
                                      <p:to x="100000" y="95000"/>
                                    </p:animScale>
                                    <p:animScale>
                                      <p:cBhvr>
                                        <p:cTn id="201" dur="166" decel="50000">
                                          <p:stCondLst>
                                            <p:cond delay="1834"/>
                                          </p:stCondLst>
                                        </p:cTn>
                                        <p:tgtEl>
                                          <p:spTgt spid="12"/>
                                        </p:tgtEl>
                                      </p:cBhvr>
                                      <p:to x="100000" y="100000"/>
                                    </p:animScale>
                                    <p:set>
                                      <p:cBhvr>
                                        <p:cTn id="202" dur="1" fill="hold">
                                          <p:stCondLst>
                                            <p:cond delay="1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p:bldP spid="316" grpId="0"/>
      <p:bldP spid="2" grpId="0"/>
      <p:bldP spid="4" grpId="0"/>
      <p:bldP spid="7" grpId="0"/>
      <p:bldP spid="5" grpId="0"/>
      <p:bldP spid="11"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313"/>
        <p:cNvGrpSpPr/>
        <p:nvPr/>
      </p:nvGrpSpPr>
      <p:grpSpPr>
        <a:xfrm>
          <a:off x="0" y="0"/>
          <a:ext cx="0" cy="0"/>
          <a:chOff x="0" y="0"/>
          <a:chExt cx="0" cy="0"/>
        </a:xfrm>
      </p:grpSpPr>
      <p:sp>
        <p:nvSpPr>
          <p:cNvPr id="314" name="Google Shape;314;g23c7840ddab_0_47"/>
          <p:cNvSpPr txBox="1">
            <a:spLocks noGrp="1"/>
          </p:cNvSpPr>
          <p:nvPr>
            <p:ph type="title"/>
          </p:nvPr>
        </p:nvSpPr>
        <p:spPr>
          <a:xfrm>
            <a:off x="228600" y="94744"/>
            <a:ext cx="8368553" cy="701640"/>
          </a:xfrm>
          <a:prstGeom prst="rect">
            <a:avLst/>
          </a:prstGeom>
        </p:spPr>
        <p:txBody>
          <a:bodyPr spcFirstLastPara="1" wrap="square" lIns="91400" tIns="45675" rIns="91400" bIns="45675" anchor="ctr" anchorCtr="0">
            <a:spAutoFit/>
          </a:bodyPr>
          <a:lstStyle/>
          <a:p>
            <a:pPr marL="0" lvl="0" indent="0" algn="l" rtl="0">
              <a:spcBef>
                <a:spcPts val="0"/>
              </a:spcBef>
              <a:spcAft>
                <a:spcPts val="0"/>
              </a:spcAft>
              <a:buNone/>
            </a:pPr>
            <a:r>
              <a:rPr lang="en-GB" sz="4400" b="1" dirty="0">
                <a:latin typeface="Lucida Sans" panose="020B0602030504020204" pitchFamily="34" charset="0"/>
              </a:rPr>
              <a:t>DATA PREPROCESSING</a:t>
            </a:r>
            <a:endParaRPr sz="4400" b="1" dirty="0">
              <a:latin typeface="Lucida Sans" panose="020B0602030504020204" pitchFamily="34" charset="0"/>
            </a:endParaRPr>
          </a:p>
        </p:txBody>
      </p:sp>
      <p:sp>
        <p:nvSpPr>
          <p:cNvPr id="316" name="Google Shape;316;g23c7840ddab_0_47"/>
          <p:cNvSpPr txBox="1"/>
          <p:nvPr/>
        </p:nvSpPr>
        <p:spPr>
          <a:xfrm>
            <a:off x="383125" y="4003700"/>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 name="TextBox 1">
            <a:extLst>
              <a:ext uri="{FF2B5EF4-FFF2-40B4-BE49-F238E27FC236}">
                <a16:creationId xmlns:a16="http://schemas.microsoft.com/office/drawing/2014/main" id="{03952C7E-C86F-48B8-92E0-285D98E79725}"/>
              </a:ext>
            </a:extLst>
          </p:cNvPr>
          <p:cNvSpPr txBox="1"/>
          <p:nvPr/>
        </p:nvSpPr>
        <p:spPr>
          <a:xfrm>
            <a:off x="383125" y="950259"/>
            <a:ext cx="3765177" cy="369332"/>
          </a:xfrm>
          <a:prstGeom prst="rect">
            <a:avLst/>
          </a:prstGeom>
          <a:noFill/>
        </p:spPr>
        <p:txBody>
          <a:bodyPr wrap="square" rtlCol="0">
            <a:spAutoFit/>
          </a:bodyPr>
          <a:lstStyle/>
          <a:p>
            <a:r>
              <a:rPr lang="en-GB" sz="1800" b="1" dirty="0">
                <a:latin typeface="Lucida Sans" panose="020B0602030504020204" pitchFamily="34" charset="0"/>
              </a:rPr>
              <a:t>3. HANDLING NULL VALUES</a:t>
            </a:r>
            <a:endParaRPr lang="en-IN" sz="1800" b="1" dirty="0">
              <a:latin typeface="Lucida Sans" panose="020B0602030504020204" pitchFamily="34" charset="0"/>
            </a:endParaRPr>
          </a:p>
        </p:txBody>
      </p:sp>
      <p:sp>
        <p:nvSpPr>
          <p:cNvPr id="4" name="TextBox 3">
            <a:extLst>
              <a:ext uri="{FF2B5EF4-FFF2-40B4-BE49-F238E27FC236}">
                <a16:creationId xmlns:a16="http://schemas.microsoft.com/office/drawing/2014/main" id="{978CA724-FB14-4596-BA59-A970FC8F17C0}"/>
              </a:ext>
            </a:extLst>
          </p:cNvPr>
          <p:cNvSpPr txBox="1"/>
          <p:nvPr/>
        </p:nvSpPr>
        <p:spPr>
          <a:xfrm>
            <a:off x="1241948" y="1477894"/>
            <a:ext cx="9490034" cy="338554"/>
          </a:xfrm>
          <a:prstGeom prst="rect">
            <a:avLst/>
          </a:prstGeom>
          <a:noFill/>
        </p:spPr>
        <p:txBody>
          <a:bodyPr wrap="square" rtlCol="0">
            <a:spAutoFit/>
          </a:bodyPr>
          <a:lstStyle/>
          <a:p>
            <a:pPr marL="285750" indent="-285750">
              <a:buFont typeface="Wingdings" panose="05000000000000000000" pitchFamily="2" charset="2"/>
              <a:buChar char="§"/>
            </a:pPr>
            <a:r>
              <a:rPr lang="en-GB" sz="1600" dirty="0">
                <a:latin typeface="Lucida Sans" panose="020B0602030504020204" pitchFamily="34" charset="0"/>
              </a:rPr>
              <a:t>Handling null values, also known as missing values, is a crucial step in data </a:t>
            </a:r>
            <a:r>
              <a:rPr lang="en-GB" sz="1600" dirty="0" err="1">
                <a:latin typeface="Lucida Sans" panose="020B0602030504020204" pitchFamily="34" charset="0"/>
              </a:rPr>
              <a:t>preprocessing</a:t>
            </a:r>
            <a:r>
              <a:rPr lang="en-GB" sz="1600" dirty="0">
                <a:latin typeface="Lucida Sans" panose="020B0602030504020204" pitchFamily="34" charset="0"/>
              </a:rPr>
              <a:t>. </a:t>
            </a:r>
            <a:endParaRPr lang="en-IN" sz="1600" dirty="0">
              <a:latin typeface="Lucida Sans" panose="020B0602030504020204" pitchFamily="34" charset="0"/>
            </a:endParaRPr>
          </a:p>
        </p:txBody>
      </p:sp>
      <p:sp>
        <p:nvSpPr>
          <p:cNvPr id="7" name="TextBox 6">
            <a:extLst>
              <a:ext uri="{FF2B5EF4-FFF2-40B4-BE49-F238E27FC236}">
                <a16:creationId xmlns:a16="http://schemas.microsoft.com/office/drawing/2014/main" id="{597C5BE8-DD59-4240-9747-497B107BD0CD}"/>
              </a:ext>
            </a:extLst>
          </p:cNvPr>
          <p:cNvSpPr txBox="1"/>
          <p:nvPr/>
        </p:nvSpPr>
        <p:spPr>
          <a:xfrm>
            <a:off x="383125" y="3260622"/>
            <a:ext cx="4437092" cy="369332"/>
          </a:xfrm>
          <a:prstGeom prst="rect">
            <a:avLst/>
          </a:prstGeom>
          <a:noFill/>
        </p:spPr>
        <p:txBody>
          <a:bodyPr wrap="square" rtlCol="0">
            <a:spAutoFit/>
          </a:bodyPr>
          <a:lstStyle/>
          <a:p>
            <a:r>
              <a:rPr lang="en-GB" sz="1800" b="1" dirty="0">
                <a:latin typeface="Lucida Sans" panose="020B0602030504020204" pitchFamily="34" charset="0"/>
              </a:rPr>
              <a:t>4. HANDLING DUPLICATE VALUES</a:t>
            </a:r>
            <a:endParaRPr lang="en-IN" sz="1800" b="1" dirty="0">
              <a:latin typeface="Lucida Sans" panose="020B0602030504020204" pitchFamily="34" charset="0"/>
            </a:endParaRPr>
          </a:p>
        </p:txBody>
      </p:sp>
      <p:sp>
        <p:nvSpPr>
          <p:cNvPr id="5" name="TextBox 4">
            <a:extLst>
              <a:ext uri="{FF2B5EF4-FFF2-40B4-BE49-F238E27FC236}">
                <a16:creationId xmlns:a16="http://schemas.microsoft.com/office/drawing/2014/main" id="{447EEBBC-8AE1-439D-B556-E34C5813FA84}"/>
              </a:ext>
            </a:extLst>
          </p:cNvPr>
          <p:cNvSpPr txBox="1"/>
          <p:nvPr/>
        </p:nvSpPr>
        <p:spPr>
          <a:xfrm>
            <a:off x="1208162" y="3819125"/>
            <a:ext cx="9775676" cy="584775"/>
          </a:xfrm>
          <a:prstGeom prst="rect">
            <a:avLst/>
          </a:prstGeom>
          <a:noFill/>
        </p:spPr>
        <p:txBody>
          <a:bodyPr wrap="square" rtlCol="0">
            <a:spAutoFit/>
          </a:bodyPr>
          <a:lstStyle/>
          <a:p>
            <a:pPr marL="285750" indent="-285750">
              <a:buFont typeface="Wingdings" panose="05000000000000000000" pitchFamily="2" charset="2"/>
              <a:buChar char="§"/>
            </a:pPr>
            <a:r>
              <a:rPr lang="en-GB" sz="1600" dirty="0">
                <a:latin typeface="Lucida Sans" panose="020B0602030504020204" pitchFamily="34" charset="0"/>
              </a:rPr>
              <a:t>Dealing with duplicate values is another important aspect of data pre processing. Duplicate values can affect the integrity of your analysis and models.</a:t>
            </a:r>
            <a:endParaRPr lang="en-IN" sz="1600" dirty="0">
              <a:latin typeface="Lucida Sans" panose="020B0602030504020204" pitchFamily="34" charset="0"/>
            </a:endParaRPr>
          </a:p>
        </p:txBody>
      </p:sp>
      <p:pic>
        <p:nvPicPr>
          <p:cNvPr id="10" name="Google Shape;265;p25">
            <a:extLst>
              <a:ext uri="{FF2B5EF4-FFF2-40B4-BE49-F238E27FC236}">
                <a16:creationId xmlns:a16="http://schemas.microsoft.com/office/drawing/2014/main" id="{A74758C7-F24D-4489-80FF-05AEA734AF3A}"/>
              </a:ext>
            </a:extLst>
          </p:cNvPr>
          <p:cNvPicPr preferRelativeResize="0"/>
          <p:nvPr/>
        </p:nvPicPr>
        <p:blipFill rotWithShape="1">
          <a:blip r:embed="rId4">
            <a:alphaModFix/>
          </a:blip>
          <a:srcRect/>
          <a:stretch/>
        </p:blipFill>
        <p:spPr>
          <a:xfrm>
            <a:off x="9580951" y="6040102"/>
            <a:ext cx="2592012" cy="805375"/>
          </a:xfrm>
          <a:prstGeom prst="rect">
            <a:avLst/>
          </a:prstGeom>
          <a:noFill/>
          <a:ln>
            <a:noFill/>
          </a:ln>
        </p:spPr>
      </p:pic>
      <p:sp>
        <p:nvSpPr>
          <p:cNvPr id="11" name="TextBox 10">
            <a:extLst>
              <a:ext uri="{FF2B5EF4-FFF2-40B4-BE49-F238E27FC236}">
                <a16:creationId xmlns:a16="http://schemas.microsoft.com/office/drawing/2014/main" id="{C8CF8909-A102-49FA-98B6-E6874FDB166E}"/>
              </a:ext>
            </a:extLst>
          </p:cNvPr>
          <p:cNvSpPr txBox="1"/>
          <p:nvPr/>
        </p:nvSpPr>
        <p:spPr>
          <a:xfrm>
            <a:off x="357564" y="2379159"/>
            <a:ext cx="1558440" cy="461665"/>
          </a:xfrm>
          <a:prstGeom prst="rect">
            <a:avLst/>
          </a:prstGeom>
          <a:noFill/>
        </p:spPr>
        <p:txBody>
          <a:bodyPr wrap="none" rtlCol="0">
            <a:spAutoFit/>
          </a:bodyPr>
          <a:lstStyle/>
          <a:p>
            <a:r>
              <a:rPr lang="en-GB" sz="2400" b="1" dirty="0">
                <a:latin typeface="Lucida Handwriting" panose="03010101010101010101" pitchFamily="66" charset="0"/>
              </a:rPr>
              <a:t>Coding:</a:t>
            </a:r>
            <a:endParaRPr lang="en-IN" sz="2400" b="1" dirty="0">
              <a:latin typeface="Lucida Handwriting" panose="03010101010101010101" pitchFamily="66" charset="0"/>
            </a:endParaRPr>
          </a:p>
        </p:txBody>
      </p:sp>
      <p:sp>
        <p:nvSpPr>
          <p:cNvPr id="12" name="TextBox 11">
            <a:extLst>
              <a:ext uri="{FF2B5EF4-FFF2-40B4-BE49-F238E27FC236}">
                <a16:creationId xmlns:a16="http://schemas.microsoft.com/office/drawing/2014/main" id="{4B6894D4-8C83-4AAB-97C6-192D961FE09A}"/>
              </a:ext>
            </a:extLst>
          </p:cNvPr>
          <p:cNvSpPr txBox="1"/>
          <p:nvPr/>
        </p:nvSpPr>
        <p:spPr>
          <a:xfrm>
            <a:off x="383125" y="5149273"/>
            <a:ext cx="2236510" cy="461665"/>
          </a:xfrm>
          <a:prstGeom prst="rect">
            <a:avLst/>
          </a:prstGeom>
          <a:noFill/>
        </p:spPr>
        <p:txBody>
          <a:bodyPr wrap="square" rtlCol="0">
            <a:spAutoFit/>
          </a:bodyPr>
          <a:lstStyle/>
          <a:p>
            <a:r>
              <a:rPr lang="en-GB" sz="2400" b="1" dirty="0">
                <a:latin typeface="Lucida Handwriting" panose="03010101010101010101" pitchFamily="66" charset="0"/>
              </a:rPr>
              <a:t>Coding:</a:t>
            </a:r>
            <a:endParaRPr lang="en-IN" sz="2400" b="1" dirty="0">
              <a:latin typeface="Lucida Handwriting" panose="03010101010101010101" pitchFamily="66" charset="0"/>
            </a:endParaRPr>
          </a:p>
        </p:txBody>
      </p:sp>
      <p:pic>
        <p:nvPicPr>
          <p:cNvPr id="8" name="Picture 7">
            <a:extLst>
              <a:ext uri="{FF2B5EF4-FFF2-40B4-BE49-F238E27FC236}">
                <a16:creationId xmlns:a16="http://schemas.microsoft.com/office/drawing/2014/main" id="{D7345353-D0C7-434B-9F2A-7B5711D25993}"/>
              </a:ext>
            </a:extLst>
          </p:cNvPr>
          <p:cNvPicPr>
            <a:picLocks noChangeAspect="1"/>
          </p:cNvPicPr>
          <p:nvPr/>
        </p:nvPicPr>
        <p:blipFill>
          <a:blip r:embed="rId5"/>
          <a:stretch>
            <a:fillRect/>
          </a:stretch>
        </p:blipFill>
        <p:spPr>
          <a:xfrm>
            <a:off x="2619635" y="2150588"/>
            <a:ext cx="2200582" cy="800212"/>
          </a:xfrm>
          <a:prstGeom prst="rect">
            <a:avLst/>
          </a:prstGeom>
        </p:spPr>
      </p:pic>
      <p:pic>
        <p:nvPicPr>
          <p:cNvPr id="9" name="Picture 8">
            <a:extLst>
              <a:ext uri="{FF2B5EF4-FFF2-40B4-BE49-F238E27FC236}">
                <a16:creationId xmlns:a16="http://schemas.microsoft.com/office/drawing/2014/main" id="{0211EE47-1541-4096-BDC3-1029EF99B4CB}"/>
              </a:ext>
            </a:extLst>
          </p:cNvPr>
          <p:cNvPicPr>
            <a:picLocks noChangeAspect="1"/>
          </p:cNvPicPr>
          <p:nvPr/>
        </p:nvPicPr>
        <p:blipFill>
          <a:blip r:embed="rId6"/>
          <a:stretch>
            <a:fillRect/>
          </a:stretch>
        </p:blipFill>
        <p:spPr>
          <a:xfrm>
            <a:off x="2426860" y="4534491"/>
            <a:ext cx="3560105" cy="1908298"/>
          </a:xfrm>
          <a:prstGeom prst="rect">
            <a:avLst/>
          </a:prstGeom>
        </p:spPr>
      </p:pic>
    </p:spTree>
    <p:extLst>
      <p:ext uri="{BB962C8B-B14F-4D97-AF65-F5344CB8AC3E}">
        <p14:creationId xmlns:p14="http://schemas.microsoft.com/office/powerpoint/2010/main" val="28012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14"/>
                                        </p:tgtEl>
                                      </p:cBhvr>
                                    </p:animEffect>
                                    <p:animScale>
                                      <p:cBhvr>
                                        <p:cTn id="7" dur="250" autoRev="1" fill="hold"/>
                                        <p:tgtEl>
                                          <p:spTgt spid="314"/>
                                        </p:tgtEl>
                                      </p:cBhvr>
                                      <p:by x="105000" y="105000"/>
                                    </p:animScale>
                                  </p:childTnLst>
                                </p:cTn>
                              </p:par>
                              <p:par>
                                <p:cTn id="8" presetID="26" presetClass="emph" presetSubtype="0" fill="hold" grpId="0" nodeType="withEffect" nodePh="1">
                                  <p:stCondLst>
                                    <p:cond delay="0"/>
                                  </p:stCondLst>
                                  <p:endCondLst>
                                    <p:cond evt="begin" delay="0">
                                      <p:tn val="8"/>
                                    </p:cond>
                                  </p:endCondLst>
                                  <p:childTnLst>
                                    <p:animEffect transition="out" filter="fade">
                                      <p:cBhvr>
                                        <p:cTn id="9" dur="500" tmFilter="0, 0; .2, .5; .8, .5; 1, 0"/>
                                        <p:tgtEl>
                                          <p:spTgt spid="316"/>
                                        </p:tgtEl>
                                      </p:cBhvr>
                                    </p:animEffect>
                                    <p:animScale>
                                      <p:cBhvr>
                                        <p:cTn id="10" dur="250" autoRev="1" fill="hold"/>
                                        <p:tgtEl>
                                          <p:spTgt spid="316"/>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2"/>
                                        </p:tgtEl>
                                      </p:cBhvr>
                                    </p:animEffect>
                                    <p:animScale>
                                      <p:cBhvr>
                                        <p:cTn id="13" dur="250" autoRev="1" fill="hold"/>
                                        <p:tgtEl>
                                          <p:spTgt spid="2"/>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4"/>
                                        </p:tgtEl>
                                      </p:cBhvr>
                                    </p:animEffect>
                                    <p:animScale>
                                      <p:cBhvr>
                                        <p:cTn id="16" dur="250" autoRev="1" fill="hold"/>
                                        <p:tgtEl>
                                          <p:spTgt spid="4"/>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7"/>
                                        </p:tgtEl>
                                      </p:cBhvr>
                                    </p:animEffect>
                                    <p:animScale>
                                      <p:cBhvr>
                                        <p:cTn id="19" dur="250" autoRev="1" fill="hold"/>
                                        <p:tgtEl>
                                          <p:spTgt spid="7"/>
                                        </p:tgtEl>
                                      </p:cBhvr>
                                      <p:by x="105000" y="105000"/>
                                    </p:animScale>
                                  </p:childTnLst>
                                </p:cTn>
                              </p:par>
                              <p:par>
                                <p:cTn id="20" presetID="26" presetClass="emph" presetSubtype="0" fill="hold" grpId="0" nodeType="with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par>
                                <p:cTn id="23" presetID="26" presetClass="emph" presetSubtype="0" fill="hold" nodeType="withEffect">
                                  <p:stCondLst>
                                    <p:cond delay="0"/>
                                  </p:stCondLst>
                                  <p:childTnLst>
                                    <p:animEffect transition="out" filter="fade">
                                      <p:cBhvr>
                                        <p:cTn id="24" dur="500" tmFilter="0, 0; .2, .5; .8, .5; 1, 0"/>
                                        <p:tgtEl>
                                          <p:spTgt spid="10"/>
                                        </p:tgtEl>
                                      </p:cBhvr>
                                    </p:animEffect>
                                    <p:animScale>
                                      <p:cBhvr>
                                        <p:cTn id="25" dur="250" autoRev="1" fill="hold"/>
                                        <p:tgtEl>
                                          <p:spTgt spid="10"/>
                                        </p:tgtEl>
                                      </p:cBhvr>
                                      <p:by x="105000" y="105000"/>
                                    </p:animScale>
                                  </p:childTnLst>
                                </p:cTn>
                              </p:par>
                              <p:par>
                                <p:cTn id="26" presetID="26" presetClass="emph" presetSubtype="0" fill="hold" grpId="0" nodeType="withEffect">
                                  <p:stCondLst>
                                    <p:cond delay="0"/>
                                  </p:stCondLst>
                                  <p:childTnLst>
                                    <p:animEffect transition="out" filter="fade">
                                      <p:cBhvr>
                                        <p:cTn id="27" dur="500" tmFilter="0, 0; .2, .5; .8, .5; 1, 0"/>
                                        <p:tgtEl>
                                          <p:spTgt spid="11"/>
                                        </p:tgtEl>
                                      </p:cBhvr>
                                    </p:animEffect>
                                    <p:animScale>
                                      <p:cBhvr>
                                        <p:cTn id="28" dur="250" autoRev="1" fill="hold"/>
                                        <p:tgtEl>
                                          <p:spTgt spid="11"/>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12"/>
                                        </p:tgtEl>
                                      </p:cBhvr>
                                    </p:animEffect>
                                    <p:animScale>
                                      <p:cBhvr>
                                        <p:cTn id="31" dur="250" autoRev="1" fill="hold"/>
                                        <p:tgtEl>
                                          <p:spTgt spid="12"/>
                                        </p:tgtEl>
                                      </p:cBhvr>
                                      <p:by x="105000" y="105000"/>
                                    </p:animScale>
                                  </p:childTnLst>
                                </p:cTn>
                              </p:par>
                              <p:par>
                                <p:cTn id="32" presetID="26" presetClass="emph" presetSubtype="0" fill="hold" nodeType="withEffect">
                                  <p:stCondLst>
                                    <p:cond delay="0"/>
                                  </p:stCondLst>
                                  <p:childTnLst>
                                    <p:animEffect transition="out" filter="fade">
                                      <p:cBhvr>
                                        <p:cTn id="33" dur="500" tmFilter="0, 0; .2, .5; .8, .5; 1, 0"/>
                                        <p:tgtEl>
                                          <p:spTgt spid="8"/>
                                        </p:tgtEl>
                                      </p:cBhvr>
                                    </p:animEffect>
                                    <p:animScale>
                                      <p:cBhvr>
                                        <p:cTn id="34" dur="250" autoRev="1" fill="hold"/>
                                        <p:tgtEl>
                                          <p:spTgt spid="8"/>
                                        </p:tgtEl>
                                      </p:cBhvr>
                                      <p:by x="105000" y="105000"/>
                                    </p:animScale>
                                  </p:childTnLst>
                                </p:cTn>
                              </p:par>
                              <p:par>
                                <p:cTn id="35" presetID="26" presetClass="emph" presetSubtype="0" fill="hold" nodeType="withEffect">
                                  <p:stCondLst>
                                    <p:cond delay="0"/>
                                  </p:stCondLst>
                                  <p:childTnLst>
                                    <p:animEffect transition="out" filter="fade">
                                      <p:cBhvr>
                                        <p:cTn id="36" dur="500" tmFilter="0, 0; .2, .5; .8, .5; 1, 0"/>
                                        <p:tgtEl>
                                          <p:spTgt spid="9"/>
                                        </p:tgtEl>
                                      </p:cBhvr>
                                    </p:animEffect>
                                    <p:animScale>
                                      <p:cBhvr>
                                        <p:cTn id="3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p:bldP spid="316" grpId="0"/>
      <p:bldP spid="2" grpId="0"/>
      <p:bldP spid="4" grpId="0"/>
      <p:bldP spid="7" grpId="0"/>
      <p:bldP spid="5"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322"/>
        <p:cNvGrpSpPr/>
        <p:nvPr/>
      </p:nvGrpSpPr>
      <p:grpSpPr>
        <a:xfrm>
          <a:off x="0" y="0"/>
          <a:ext cx="0" cy="0"/>
          <a:chOff x="0" y="0"/>
          <a:chExt cx="0" cy="0"/>
        </a:xfrm>
      </p:grpSpPr>
      <p:sp>
        <p:nvSpPr>
          <p:cNvPr id="6" name="Flowchart: Document 5">
            <a:extLst>
              <a:ext uri="{FF2B5EF4-FFF2-40B4-BE49-F238E27FC236}">
                <a16:creationId xmlns:a16="http://schemas.microsoft.com/office/drawing/2014/main" id="{1D5F6DE4-BF4D-4548-881F-84333E3519AC}"/>
              </a:ext>
            </a:extLst>
          </p:cNvPr>
          <p:cNvSpPr/>
          <p:nvPr/>
        </p:nvSpPr>
        <p:spPr>
          <a:xfrm>
            <a:off x="1280830" y="2696772"/>
            <a:ext cx="5079629" cy="3281082"/>
          </a:xfrm>
          <a:prstGeom prst="flowChartDocumen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323" name="Google Shape;323;p32"/>
          <p:cNvSpPr txBox="1">
            <a:spLocks noGrp="1"/>
          </p:cNvSpPr>
          <p:nvPr>
            <p:ph type="title"/>
          </p:nvPr>
        </p:nvSpPr>
        <p:spPr>
          <a:xfrm>
            <a:off x="228600" y="94714"/>
            <a:ext cx="10515600"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GB" sz="4400" b="1" dirty="0">
                <a:latin typeface="Lucida Sans" panose="020B0602030504020204" pitchFamily="34" charset="0"/>
              </a:rPr>
              <a:t>DATA VISUALIZATION</a:t>
            </a:r>
            <a:endParaRPr sz="4400" b="1" dirty="0">
              <a:latin typeface="Lucida Sans" panose="020B0602030504020204" pitchFamily="34" charset="0"/>
            </a:endParaRPr>
          </a:p>
        </p:txBody>
      </p:sp>
      <p:pic>
        <p:nvPicPr>
          <p:cNvPr id="324" name="Google Shape;324;p32"/>
          <p:cNvPicPr preferRelativeResize="0"/>
          <p:nvPr/>
        </p:nvPicPr>
        <p:blipFill rotWithShape="1">
          <a:blip r:embed="rId4">
            <a:alphaModFix/>
          </a:blip>
          <a:srcRect/>
          <a:stretch/>
        </p:blipFill>
        <p:spPr>
          <a:xfrm>
            <a:off x="9580951" y="6040102"/>
            <a:ext cx="2592012" cy="805375"/>
          </a:xfrm>
          <a:prstGeom prst="rect">
            <a:avLst/>
          </a:prstGeom>
          <a:noFill/>
          <a:ln>
            <a:noFill/>
          </a:ln>
        </p:spPr>
      </p:pic>
      <p:sp>
        <p:nvSpPr>
          <p:cNvPr id="325" name="Google Shape;325;p32"/>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Calibri"/>
              <a:ea typeface="Calibri"/>
              <a:cs typeface="Calibri"/>
              <a:sym typeface="Calibri"/>
            </a:endParaRPr>
          </a:p>
        </p:txBody>
      </p:sp>
      <p:sp>
        <p:nvSpPr>
          <p:cNvPr id="326" name="Google Shape;326;p32"/>
          <p:cNvSpPr txBox="1"/>
          <p:nvPr/>
        </p:nvSpPr>
        <p:spPr>
          <a:xfrm>
            <a:off x="801107" y="1289612"/>
            <a:ext cx="10075850" cy="1231076"/>
          </a:xfrm>
          <a:prstGeom prst="rect">
            <a:avLst/>
          </a:prstGeom>
          <a:noFill/>
          <a:ln>
            <a:noFill/>
          </a:ln>
        </p:spPr>
        <p:txBody>
          <a:bodyPr spcFirstLastPara="1" wrap="square" lIns="91425" tIns="91425" rIns="91425" bIns="91425" anchor="t" anchorCtr="0">
            <a:spAutoFit/>
          </a:bodyPr>
          <a:lstStyle/>
          <a:p>
            <a:pPr marL="342900" lvl="0" indent="-342900">
              <a:buFont typeface="Arial" panose="020B0604020202020204" pitchFamily="34" charset="0"/>
              <a:buChar char="•"/>
            </a:pPr>
            <a:r>
              <a:rPr lang="en-GB" sz="1800" dirty="0">
                <a:latin typeface="Lucida Sans" panose="020B0602030504020204" pitchFamily="34" charset="0"/>
                <a:ea typeface="Calibri"/>
                <a:cs typeface="Calibri"/>
                <a:sym typeface="Calibri"/>
              </a:rPr>
              <a:t>Data visualization is a powerful way to explore and communicate patterns, trends, and insights in your data. In Python, the popular libraries for data visualization are Matplotlib, Seaborn, and </a:t>
            </a:r>
            <a:r>
              <a:rPr lang="en-GB" sz="1800" dirty="0" err="1">
                <a:latin typeface="Lucida Sans" panose="020B0602030504020204" pitchFamily="34" charset="0"/>
                <a:ea typeface="Calibri"/>
                <a:cs typeface="Calibri"/>
                <a:sym typeface="Calibri"/>
              </a:rPr>
              <a:t>Plotly</a:t>
            </a:r>
            <a:r>
              <a:rPr lang="en-GB" sz="1800" dirty="0">
                <a:latin typeface="Lucida Sans" panose="020B0602030504020204" pitchFamily="34" charset="0"/>
                <a:ea typeface="Calibri"/>
                <a:cs typeface="Calibri"/>
                <a:sym typeface="Calibri"/>
              </a:rPr>
              <a:t>. </a:t>
            </a:r>
          </a:p>
          <a:p>
            <a:pPr marL="0" lvl="0" indent="0" algn="l" rtl="0">
              <a:spcBef>
                <a:spcPts val="0"/>
              </a:spcBef>
              <a:spcAft>
                <a:spcPts val="0"/>
              </a:spcAft>
              <a:buNone/>
            </a:pPr>
            <a:endParaRPr dirty="0">
              <a:latin typeface="Calibri"/>
              <a:ea typeface="Calibri"/>
              <a:cs typeface="Calibri"/>
              <a:sym typeface="Calibri"/>
            </a:endParaRPr>
          </a:p>
        </p:txBody>
      </p:sp>
      <p:sp>
        <p:nvSpPr>
          <p:cNvPr id="7" name="TextBox 6">
            <a:extLst>
              <a:ext uri="{FF2B5EF4-FFF2-40B4-BE49-F238E27FC236}">
                <a16:creationId xmlns:a16="http://schemas.microsoft.com/office/drawing/2014/main" id="{986AF74D-EE0B-4F2C-ACE7-E4A921198AAA}"/>
              </a:ext>
            </a:extLst>
          </p:cNvPr>
          <p:cNvSpPr txBox="1"/>
          <p:nvPr/>
        </p:nvSpPr>
        <p:spPr>
          <a:xfrm>
            <a:off x="1676399" y="2855267"/>
            <a:ext cx="4288492" cy="3492687"/>
          </a:xfrm>
          <a:prstGeom prst="rect">
            <a:avLst/>
          </a:prstGeom>
          <a:noFill/>
        </p:spPr>
        <p:txBody>
          <a:bodyPr wrap="square" rtlCol="0">
            <a:spAutoFit/>
          </a:bodyPr>
          <a:lstStyle/>
          <a:p>
            <a:r>
              <a:rPr lang="en-GB" sz="1600" dirty="0">
                <a:latin typeface="Lucida Sans" panose="020B0602030504020204" pitchFamily="34" charset="0"/>
              </a:rPr>
              <a:t>Type of Charts used in this dataset are:</a:t>
            </a:r>
          </a:p>
          <a:p>
            <a:endParaRPr lang="en-GB" sz="1600" dirty="0">
              <a:latin typeface="Lucida Sans" panose="020B0602030504020204" pitchFamily="34" charset="0"/>
            </a:endParaRPr>
          </a:p>
          <a:p>
            <a:pPr marL="342900" indent="-342900">
              <a:lnSpc>
                <a:spcPct val="150000"/>
              </a:lnSpc>
              <a:buAutoNum type="arabicPeriod"/>
            </a:pPr>
            <a:r>
              <a:rPr lang="en-GB" sz="1600" dirty="0">
                <a:latin typeface="Lucida Sans" panose="020B0602030504020204" pitchFamily="34" charset="0"/>
              </a:rPr>
              <a:t>Box Chart</a:t>
            </a:r>
          </a:p>
          <a:p>
            <a:pPr marL="342900" indent="-342900">
              <a:lnSpc>
                <a:spcPct val="150000"/>
              </a:lnSpc>
              <a:buFont typeface="Arial"/>
              <a:buAutoNum type="arabicPeriod"/>
            </a:pPr>
            <a:r>
              <a:rPr lang="en-GB" sz="1600" dirty="0">
                <a:latin typeface="Lucida Sans" panose="020B0602030504020204" pitchFamily="34" charset="0"/>
              </a:rPr>
              <a:t>Bar Chart</a:t>
            </a:r>
            <a:endParaRPr lang="en-IN" sz="1600" dirty="0">
              <a:latin typeface="Lucida Sans" panose="020B0602030504020204" pitchFamily="34" charset="0"/>
            </a:endParaRPr>
          </a:p>
          <a:p>
            <a:pPr marL="342900" indent="-342900">
              <a:lnSpc>
                <a:spcPct val="150000"/>
              </a:lnSpc>
              <a:buFont typeface="Arial"/>
              <a:buAutoNum type="arabicPeriod"/>
            </a:pPr>
            <a:r>
              <a:rPr lang="en-GB" sz="1600" dirty="0">
                <a:latin typeface="Lucida Sans" panose="020B0602030504020204" pitchFamily="34" charset="0"/>
              </a:rPr>
              <a:t>Histogram Chart</a:t>
            </a:r>
            <a:endParaRPr lang="en-IN" sz="1600" dirty="0">
              <a:latin typeface="Lucida Sans" panose="020B0602030504020204" pitchFamily="34" charset="0"/>
            </a:endParaRPr>
          </a:p>
          <a:p>
            <a:pPr marL="342900" indent="-342900">
              <a:lnSpc>
                <a:spcPct val="150000"/>
              </a:lnSpc>
              <a:buFont typeface="Arial"/>
              <a:buAutoNum type="arabicPeriod"/>
            </a:pPr>
            <a:r>
              <a:rPr lang="en-GB" sz="1600" dirty="0">
                <a:latin typeface="Lucida Sans" panose="020B0602030504020204" pitchFamily="34" charset="0"/>
              </a:rPr>
              <a:t>Scatter Chart</a:t>
            </a:r>
            <a:endParaRPr lang="en-IN" sz="1600" dirty="0">
              <a:latin typeface="Lucida Sans" panose="020B0602030504020204" pitchFamily="34" charset="0"/>
            </a:endParaRPr>
          </a:p>
          <a:p>
            <a:pPr marL="342900" indent="-342900">
              <a:lnSpc>
                <a:spcPct val="150000"/>
              </a:lnSpc>
              <a:buFont typeface="Arial"/>
              <a:buAutoNum type="arabicPeriod"/>
            </a:pPr>
            <a:r>
              <a:rPr lang="en-GB" sz="1600" dirty="0">
                <a:latin typeface="Lucida Sans" panose="020B0602030504020204" pitchFamily="34" charset="0"/>
              </a:rPr>
              <a:t>Pair Chart</a:t>
            </a:r>
          </a:p>
          <a:p>
            <a:pPr marL="342900" indent="-342900">
              <a:lnSpc>
                <a:spcPct val="150000"/>
              </a:lnSpc>
              <a:buFont typeface="Arial"/>
              <a:buAutoNum type="arabicPeriod"/>
            </a:pPr>
            <a:r>
              <a:rPr lang="en-GB" sz="1600" dirty="0">
                <a:latin typeface="Lucida Sans" panose="020B0602030504020204" pitchFamily="34" charset="0"/>
              </a:rPr>
              <a:t>Line Chart</a:t>
            </a:r>
            <a:endParaRPr lang="en-IN" sz="1600" dirty="0">
              <a:latin typeface="Lucida Sans" panose="020B0602030504020204" pitchFamily="34" charset="0"/>
            </a:endParaRPr>
          </a:p>
          <a:p>
            <a:pPr marL="342900" indent="-342900">
              <a:lnSpc>
                <a:spcPct val="150000"/>
              </a:lnSpc>
              <a:buAutoNum type="arabicPeriod"/>
            </a:pPr>
            <a:endParaRPr lang="en-IN" sz="1600" dirty="0">
              <a:latin typeface="Lucida Sans" panose="020B0602030504020204" pitchFamily="34" charset="0"/>
            </a:endParaRPr>
          </a:p>
          <a:p>
            <a:pPr>
              <a:lnSpc>
                <a:spcPct val="150000"/>
              </a:lnSpc>
            </a:pPr>
            <a:endParaRPr lang="en-IN" sz="1600" dirty="0">
              <a:latin typeface="Lucida Sans" panose="020B0602030504020204" pitchFamily="34" charset="0"/>
            </a:endParaRPr>
          </a:p>
        </p:txBody>
      </p:sp>
      <p:pic>
        <p:nvPicPr>
          <p:cNvPr id="4" name="Picture 3">
            <a:extLst>
              <a:ext uri="{FF2B5EF4-FFF2-40B4-BE49-F238E27FC236}">
                <a16:creationId xmlns:a16="http://schemas.microsoft.com/office/drawing/2014/main" id="{D71A5BFC-AC59-406B-B6D7-A83B221D8990}"/>
              </a:ext>
            </a:extLst>
          </p:cNvPr>
          <p:cNvPicPr>
            <a:picLocks noChangeAspect="1"/>
          </p:cNvPicPr>
          <p:nvPr/>
        </p:nvPicPr>
        <p:blipFill>
          <a:blip r:embed="rId5"/>
          <a:stretch>
            <a:fillRect/>
          </a:stretch>
        </p:blipFill>
        <p:spPr>
          <a:xfrm>
            <a:off x="7339774" y="2855267"/>
            <a:ext cx="4288492" cy="2401555"/>
          </a:xfrm>
          <a:prstGeom prst="rect">
            <a:avLst/>
          </a:prstGeom>
          <a:effectLst>
            <a:glow rad="139700">
              <a:schemeClr val="accent2">
                <a:satMod val="175000"/>
                <a:alpha val="40000"/>
              </a:schemeClr>
            </a:glo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par>
                                <p:cTn id="11" presetID="32" presetClass="emph" presetSubtype="0" fill="hold" grpId="0" nodeType="withEffect">
                                  <p:stCondLst>
                                    <p:cond delay="0"/>
                                  </p:stCondLst>
                                  <p:childTnLst>
                                    <p:animRot by="120000">
                                      <p:cBhvr>
                                        <p:cTn id="12" dur="100" fill="hold">
                                          <p:stCondLst>
                                            <p:cond delay="0"/>
                                          </p:stCondLst>
                                        </p:cTn>
                                        <p:tgtEl>
                                          <p:spTgt spid="323"/>
                                        </p:tgtEl>
                                        <p:attrNameLst>
                                          <p:attrName>r</p:attrName>
                                        </p:attrNameLst>
                                      </p:cBhvr>
                                    </p:animRot>
                                    <p:animRot by="-240000">
                                      <p:cBhvr>
                                        <p:cTn id="13" dur="200" fill="hold">
                                          <p:stCondLst>
                                            <p:cond delay="200"/>
                                          </p:stCondLst>
                                        </p:cTn>
                                        <p:tgtEl>
                                          <p:spTgt spid="323"/>
                                        </p:tgtEl>
                                        <p:attrNameLst>
                                          <p:attrName>r</p:attrName>
                                        </p:attrNameLst>
                                      </p:cBhvr>
                                    </p:animRot>
                                    <p:animRot by="240000">
                                      <p:cBhvr>
                                        <p:cTn id="14" dur="200" fill="hold">
                                          <p:stCondLst>
                                            <p:cond delay="400"/>
                                          </p:stCondLst>
                                        </p:cTn>
                                        <p:tgtEl>
                                          <p:spTgt spid="323"/>
                                        </p:tgtEl>
                                        <p:attrNameLst>
                                          <p:attrName>r</p:attrName>
                                        </p:attrNameLst>
                                      </p:cBhvr>
                                    </p:animRot>
                                    <p:animRot by="-240000">
                                      <p:cBhvr>
                                        <p:cTn id="15" dur="200" fill="hold">
                                          <p:stCondLst>
                                            <p:cond delay="600"/>
                                          </p:stCondLst>
                                        </p:cTn>
                                        <p:tgtEl>
                                          <p:spTgt spid="323"/>
                                        </p:tgtEl>
                                        <p:attrNameLst>
                                          <p:attrName>r</p:attrName>
                                        </p:attrNameLst>
                                      </p:cBhvr>
                                    </p:animRot>
                                    <p:animRot by="120000">
                                      <p:cBhvr>
                                        <p:cTn id="16" dur="200" fill="hold">
                                          <p:stCondLst>
                                            <p:cond delay="800"/>
                                          </p:stCondLst>
                                        </p:cTn>
                                        <p:tgtEl>
                                          <p:spTgt spid="323"/>
                                        </p:tgtEl>
                                        <p:attrNameLst>
                                          <p:attrName>r</p:attrName>
                                        </p:attrNameLst>
                                      </p:cBhvr>
                                    </p:animRot>
                                  </p:childTnLst>
                                </p:cTn>
                              </p:par>
                              <p:par>
                                <p:cTn id="17" presetID="32" presetClass="emph" presetSubtype="0" fill="hold" nodeType="withEffect">
                                  <p:stCondLst>
                                    <p:cond delay="0"/>
                                  </p:stCondLst>
                                  <p:childTnLst>
                                    <p:animRot by="120000">
                                      <p:cBhvr>
                                        <p:cTn id="18" dur="100" fill="hold">
                                          <p:stCondLst>
                                            <p:cond delay="0"/>
                                          </p:stCondLst>
                                        </p:cTn>
                                        <p:tgtEl>
                                          <p:spTgt spid="324"/>
                                        </p:tgtEl>
                                        <p:attrNameLst>
                                          <p:attrName>r</p:attrName>
                                        </p:attrNameLst>
                                      </p:cBhvr>
                                    </p:animRot>
                                    <p:animRot by="-240000">
                                      <p:cBhvr>
                                        <p:cTn id="19" dur="200" fill="hold">
                                          <p:stCondLst>
                                            <p:cond delay="200"/>
                                          </p:stCondLst>
                                        </p:cTn>
                                        <p:tgtEl>
                                          <p:spTgt spid="324"/>
                                        </p:tgtEl>
                                        <p:attrNameLst>
                                          <p:attrName>r</p:attrName>
                                        </p:attrNameLst>
                                      </p:cBhvr>
                                    </p:animRot>
                                    <p:animRot by="240000">
                                      <p:cBhvr>
                                        <p:cTn id="20" dur="200" fill="hold">
                                          <p:stCondLst>
                                            <p:cond delay="400"/>
                                          </p:stCondLst>
                                        </p:cTn>
                                        <p:tgtEl>
                                          <p:spTgt spid="324"/>
                                        </p:tgtEl>
                                        <p:attrNameLst>
                                          <p:attrName>r</p:attrName>
                                        </p:attrNameLst>
                                      </p:cBhvr>
                                    </p:animRot>
                                    <p:animRot by="-240000">
                                      <p:cBhvr>
                                        <p:cTn id="21" dur="200" fill="hold">
                                          <p:stCondLst>
                                            <p:cond delay="600"/>
                                          </p:stCondLst>
                                        </p:cTn>
                                        <p:tgtEl>
                                          <p:spTgt spid="324"/>
                                        </p:tgtEl>
                                        <p:attrNameLst>
                                          <p:attrName>r</p:attrName>
                                        </p:attrNameLst>
                                      </p:cBhvr>
                                    </p:animRot>
                                    <p:animRot by="120000">
                                      <p:cBhvr>
                                        <p:cTn id="22" dur="200" fill="hold">
                                          <p:stCondLst>
                                            <p:cond delay="800"/>
                                          </p:stCondLst>
                                        </p:cTn>
                                        <p:tgtEl>
                                          <p:spTgt spid="324"/>
                                        </p:tgtEl>
                                        <p:attrNameLst>
                                          <p:attrName>r</p:attrName>
                                        </p:attrNameLst>
                                      </p:cBhvr>
                                    </p:animRot>
                                  </p:childTnLst>
                                </p:cTn>
                              </p:par>
                              <p:par>
                                <p:cTn id="23" presetID="32" presetClass="emph" presetSubtype="0" fill="hold" grpId="0" nodeType="withEffect" nodePh="1">
                                  <p:stCondLst>
                                    <p:cond delay="0"/>
                                  </p:stCondLst>
                                  <p:endCondLst>
                                    <p:cond evt="begin" delay="0">
                                      <p:tn val="23"/>
                                    </p:cond>
                                  </p:endCondLst>
                                  <p:childTnLst>
                                    <p:animRot by="120000">
                                      <p:cBhvr>
                                        <p:cTn id="24" dur="100" fill="hold">
                                          <p:stCondLst>
                                            <p:cond delay="0"/>
                                          </p:stCondLst>
                                        </p:cTn>
                                        <p:tgtEl>
                                          <p:spTgt spid="325"/>
                                        </p:tgtEl>
                                        <p:attrNameLst>
                                          <p:attrName>r</p:attrName>
                                        </p:attrNameLst>
                                      </p:cBhvr>
                                    </p:animRot>
                                    <p:animRot by="-240000">
                                      <p:cBhvr>
                                        <p:cTn id="25" dur="200" fill="hold">
                                          <p:stCondLst>
                                            <p:cond delay="200"/>
                                          </p:stCondLst>
                                        </p:cTn>
                                        <p:tgtEl>
                                          <p:spTgt spid="325"/>
                                        </p:tgtEl>
                                        <p:attrNameLst>
                                          <p:attrName>r</p:attrName>
                                        </p:attrNameLst>
                                      </p:cBhvr>
                                    </p:animRot>
                                    <p:animRot by="240000">
                                      <p:cBhvr>
                                        <p:cTn id="26" dur="200" fill="hold">
                                          <p:stCondLst>
                                            <p:cond delay="400"/>
                                          </p:stCondLst>
                                        </p:cTn>
                                        <p:tgtEl>
                                          <p:spTgt spid="325"/>
                                        </p:tgtEl>
                                        <p:attrNameLst>
                                          <p:attrName>r</p:attrName>
                                        </p:attrNameLst>
                                      </p:cBhvr>
                                    </p:animRot>
                                    <p:animRot by="-240000">
                                      <p:cBhvr>
                                        <p:cTn id="27" dur="200" fill="hold">
                                          <p:stCondLst>
                                            <p:cond delay="600"/>
                                          </p:stCondLst>
                                        </p:cTn>
                                        <p:tgtEl>
                                          <p:spTgt spid="325"/>
                                        </p:tgtEl>
                                        <p:attrNameLst>
                                          <p:attrName>r</p:attrName>
                                        </p:attrNameLst>
                                      </p:cBhvr>
                                    </p:animRot>
                                    <p:animRot by="120000">
                                      <p:cBhvr>
                                        <p:cTn id="28" dur="200" fill="hold">
                                          <p:stCondLst>
                                            <p:cond delay="800"/>
                                          </p:stCondLst>
                                        </p:cTn>
                                        <p:tgtEl>
                                          <p:spTgt spid="325"/>
                                        </p:tgtEl>
                                        <p:attrNameLst>
                                          <p:attrName>r</p:attrName>
                                        </p:attrNameLst>
                                      </p:cBhvr>
                                    </p:animRot>
                                  </p:childTnLst>
                                </p:cTn>
                              </p:par>
                              <p:par>
                                <p:cTn id="29" presetID="32" presetClass="emph" presetSubtype="0" fill="hold" grpId="0" nodeType="withEffect">
                                  <p:stCondLst>
                                    <p:cond delay="0"/>
                                  </p:stCondLst>
                                  <p:childTnLst>
                                    <p:animRot by="120000">
                                      <p:cBhvr>
                                        <p:cTn id="30" dur="100" fill="hold">
                                          <p:stCondLst>
                                            <p:cond delay="0"/>
                                          </p:stCondLst>
                                        </p:cTn>
                                        <p:tgtEl>
                                          <p:spTgt spid="326"/>
                                        </p:tgtEl>
                                        <p:attrNameLst>
                                          <p:attrName>r</p:attrName>
                                        </p:attrNameLst>
                                      </p:cBhvr>
                                    </p:animRot>
                                    <p:animRot by="-240000">
                                      <p:cBhvr>
                                        <p:cTn id="31" dur="200" fill="hold">
                                          <p:stCondLst>
                                            <p:cond delay="200"/>
                                          </p:stCondLst>
                                        </p:cTn>
                                        <p:tgtEl>
                                          <p:spTgt spid="326"/>
                                        </p:tgtEl>
                                        <p:attrNameLst>
                                          <p:attrName>r</p:attrName>
                                        </p:attrNameLst>
                                      </p:cBhvr>
                                    </p:animRot>
                                    <p:animRot by="240000">
                                      <p:cBhvr>
                                        <p:cTn id="32" dur="200" fill="hold">
                                          <p:stCondLst>
                                            <p:cond delay="400"/>
                                          </p:stCondLst>
                                        </p:cTn>
                                        <p:tgtEl>
                                          <p:spTgt spid="326"/>
                                        </p:tgtEl>
                                        <p:attrNameLst>
                                          <p:attrName>r</p:attrName>
                                        </p:attrNameLst>
                                      </p:cBhvr>
                                    </p:animRot>
                                    <p:animRot by="-240000">
                                      <p:cBhvr>
                                        <p:cTn id="33" dur="200" fill="hold">
                                          <p:stCondLst>
                                            <p:cond delay="600"/>
                                          </p:stCondLst>
                                        </p:cTn>
                                        <p:tgtEl>
                                          <p:spTgt spid="326"/>
                                        </p:tgtEl>
                                        <p:attrNameLst>
                                          <p:attrName>r</p:attrName>
                                        </p:attrNameLst>
                                      </p:cBhvr>
                                    </p:animRot>
                                    <p:animRot by="120000">
                                      <p:cBhvr>
                                        <p:cTn id="34" dur="200" fill="hold">
                                          <p:stCondLst>
                                            <p:cond delay="800"/>
                                          </p:stCondLst>
                                        </p:cTn>
                                        <p:tgtEl>
                                          <p:spTgt spid="326"/>
                                        </p:tgtEl>
                                        <p:attrNameLst>
                                          <p:attrName>r</p:attrName>
                                        </p:attrNameLst>
                                      </p:cBhvr>
                                    </p:animRot>
                                  </p:childTnLst>
                                </p:cTn>
                              </p:par>
                              <p:par>
                                <p:cTn id="35" presetID="32" presetClass="emph" presetSubtype="0" fill="hold" grpId="0" nodeType="withEffect">
                                  <p:stCondLst>
                                    <p:cond delay="0"/>
                                  </p:stCondLst>
                                  <p:childTnLst>
                                    <p:animRot by="120000">
                                      <p:cBhvr>
                                        <p:cTn id="36" dur="100" fill="hold">
                                          <p:stCondLst>
                                            <p:cond delay="0"/>
                                          </p:stCondLst>
                                        </p:cTn>
                                        <p:tgtEl>
                                          <p:spTgt spid="7"/>
                                        </p:tgtEl>
                                        <p:attrNameLst>
                                          <p:attrName>r</p:attrName>
                                        </p:attrNameLst>
                                      </p:cBhvr>
                                    </p:animRot>
                                    <p:animRot by="-240000">
                                      <p:cBhvr>
                                        <p:cTn id="37" dur="200" fill="hold">
                                          <p:stCondLst>
                                            <p:cond delay="200"/>
                                          </p:stCondLst>
                                        </p:cTn>
                                        <p:tgtEl>
                                          <p:spTgt spid="7"/>
                                        </p:tgtEl>
                                        <p:attrNameLst>
                                          <p:attrName>r</p:attrName>
                                        </p:attrNameLst>
                                      </p:cBhvr>
                                    </p:animRot>
                                    <p:animRot by="240000">
                                      <p:cBhvr>
                                        <p:cTn id="38" dur="200" fill="hold">
                                          <p:stCondLst>
                                            <p:cond delay="400"/>
                                          </p:stCondLst>
                                        </p:cTn>
                                        <p:tgtEl>
                                          <p:spTgt spid="7"/>
                                        </p:tgtEl>
                                        <p:attrNameLst>
                                          <p:attrName>r</p:attrName>
                                        </p:attrNameLst>
                                      </p:cBhvr>
                                    </p:animRot>
                                    <p:animRot by="-240000">
                                      <p:cBhvr>
                                        <p:cTn id="39" dur="200" fill="hold">
                                          <p:stCondLst>
                                            <p:cond delay="600"/>
                                          </p:stCondLst>
                                        </p:cTn>
                                        <p:tgtEl>
                                          <p:spTgt spid="7"/>
                                        </p:tgtEl>
                                        <p:attrNameLst>
                                          <p:attrName>r</p:attrName>
                                        </p:attrNameLst>
                                      </p:cBhvr>
                                    </p:animRot>
                                    <p:animRot by="120000">
                                      <p:cBhvr>
                                        <p:cTn id="40" dur="200" fill="hold">
                                          <p:stCondLst>
                                            <p:cond delay="800"/>
                                          </p:stCondLst>
                                        </p:cTn>
                                        <p:tgtEl>
                                          <p:spTgt spid="7"/>
                                        </p:tgtEl>
                                        <p:attrNameLst>
                                          <p:attrName>r</p:attrName>
                                        </p:attrNameLst>
                                      </p:cBhvr>
                                    </p:animRot>
                                  </p:childTnLst>
                                </p:cTn>
                              </p:par>
                              <p:par>
                                <p:cTn id="41" presetID="32" presetClass="emph" presetSubtype="0" fill="hold" nodeType="withEffect">
                                  <p:stCondLst>
                                    <p:cond delay="0"/>
                                  </p:stCondLst>
                                  <p:childTnLst>
                                    <p:animRot by="120000">
                                      <p:cBhvr>
                                        <p:cTn id="42" dur="100" fill="hold">
                                          <p:stCondLst>
                                            <p:cond delay="0"/>
                                          </p:stCondLst>
                                        </p:cTn>
                                        <p:tgtEl>
                                          <p:spTgt spid="4"/>
                                        </p:tgtEl>
                                        <p:attrNameLst>
                                          <p:attrName>r</p:attrName>
                                        </p:attrNameLst>
                                      </p:cBhvr>
                                    </p:animRot>
                                    <p:animRot by="-240000">
                                      <p:cBhvr>
                                        <p:cTn id="43" dur="200" fill="hold">
                                          <p:stCondLst>
                                            <p:cond delay="200"/>
                                          </p:stCondLst>
                                        </p:cTn>
                                        <p:tgtEl>
                                          <p:spTgt spid="4"/>
                                        </p:tgtEl>
                                        <p:attrNameLst>
                                          <p:attrName>r</p:attrName>
                                        </p:attrNameLst>
                                      </p:cBhvr>
                                    </p:animRot>
                                    <p:animRot by="240000">
                                      <p:cBhvr>
                                        <p:cTn id="44" dur="200" fill="hold">
                                          <p:stCondLst>
                                            <p:cond delay="400"/>
                                          </p:stCondLst>
                                        </p:cTn>
                                        <p:tgtEl>
                                          <p:spTgt spid="4"/>
                                        </p:tgtEl>
                                        <p:attrNameLst>
                                          <p:attrName>r</p:attrName>
                                        </p:attrNameLst>
                                      </p:cBhvr>
                                    </p:animRot>
                                    <p:animRot by="-240000">
                                      <p:cBhvr>
                                        <p:cTn id="45" dur="200" fill="hold">
                                          <p:stCondLst>
                                            <p:cond delay="600"/>
                                          </p:stCondLst>
                                        </p:cTn>
                                        <p:tgtEl>
                                          <p:spTgt spid="4"/>
                                        </p:tgtEl>
                                        <p:attrNameLst>
                                          <p:attrName>r</p:attrName>
                                        </p:attrNameLst>
                                      </p:cBhvr>
                                    </p:animRot>
                                    <p:animRot by="120000">
                                      <p:cBhvr>
                                        <p:cTn id="46"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23" grpId="0"/>
      <p:bldP spid="325" grpId="0"/>
      <p:bldP spid="32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322"/>
        <p:cNvGrpSpPr/>
        <p:nvPr/>
      </p:nvGrpSpPr>
      <p:grpSpPr>
        <a:xfrm>
          <a:off x="0" y="0"/>
          <a:ext cx="0" cy="0"/>
          <a:chOff x="0" y="0"/>
          <a:chExt cx="0" cy="0"/>
        </a:xfrm>
      </p:grpSpPr>
      <p:sp>
        <p:nvSpPr>
          <p:cNvPr id="12" name="Rectangle: Diagonal Corners Rounded 11">
            <a:extLst>
              <a:ext uri="{FF2B5EF4-FFF2-40B4-BE49-F238E27FC236}">
                <a16:creationId xmlns:a16="http://schemas.microsoft.com/office/drawing/2014/main" id="{9FB491B7-2EF0-422F-8D81-D8DF0593DCF9}"/>
              </a:ext>
            </a:extLst>
          </p:cNvPr>
          <p:cNvSpPr/>
          <p:nvPr/>
        </p:nvSpPr>
        <p:spPr>
          <a:xfrm>
            <a:off x="7691718" y="2689411"/>
            <a:ext cx="3281082" cy="1622613"/>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23" name="Google Shape;323;p32"/>
          <p:cNvSpPr txBox="1">
            <a:spLocks noGrp="1"/>
          </p:cNvSpPr>
          <p:nvPr>
            <p:ph type="title"/>
          </p:nvPr>
        </p:nvSpPr>
        <p:spPr>
          <a:xfrm>
            <a:off x="228600" y="94714"/>
            <a:ext cx="10515600"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GB" sz="4400" b="1" dirty="0">
                <a:latin typeface="Lucida Sans" panose="020B0602030504020204" pitchFamily="34" charset="0"/>
              </a:rPr>
              <a:t>DATA VISUALIZATION</a:t>
            </a:r>
            <a:endParaRPr sz="4400" b="1" dirty="0">
              <a:latin typeface="Lucida Sans" panose="020B0602030504020204" pitchFamily="34" charset="0"/>
            </a:endParaRPr>
          </a:p>
        </p:txBody>
      </p:sp>
      <p:pic>
        <p:nvPicPr>
          <p:cNvPr id="324" name="Google Shape;324;p32"/>
          <p:cNvPicPr preferRelativeResize="0"/>
          <p:nvPr/>
        </p:nvPicPr>
        <p:blipFill rotWithShape="1">
          <a:blip r:embed="rId4">
            <a:alphaModFix/>
          </a:blip>
          <a:srcRect/>
          <a:stretch/>
        </p:blipFill>
        <p:spPr>
          <a:xfrm>
            <a:off x="9580951" y="6040102"/>
            <a:ext cx="2592012" cy="805375"/>
          </a:xfrm>
          <a:prstGeom prst="rect">
            <a:avLst/>
          </a:prstGeom>
          <a:noFill/>
          <a:ln>
            <a:noFill/>
          </a:ln>
        </p:spPr>
      </p:pic>
      <p:sp>
        <p:nvSpPr>
          <p:cNvPr id="325" name="Google Shape;325;p32"/>
          <p:cNvSpPr txBox="1"/>
          <p:nvPr/>
        </p:nvSpPr>
        <p:spPr>
          <a:xfrm>
            <a:off x="666750" y="1218079"/>
            <a:ext cx="2282638"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dirty="0">
                <a:latin typeface="Lucida Sans" panose="020B0602030504020204" pitchFamily="34" charset="0"/>
                <a:ea typeface="Calibri"/>
                <a:cs typeface="Calibri"/>
                <a:sym typeface="Calibri"/>
              </a:rPr>
              <a:t>1.  BOX CHART</a:t>
            </a:r>
            <a:endParaRPr sz="1800" b="1" dirty="0">
              <a:latin typeface="Lucida Sans" panose="020B0602030504020204" pitchFamily="34" charset="0"/>
              <a:ea typeface="Calibri"/>
              <a:cs typeface="Calibri"/>
              <a:sym typeface="Calibri"/>
            </a:endParaRPr>
          </a:p>
        </p:txBody>
      </p:sp>
      <p:sp>
        <p:nvSpPr>
          <p:cNvPr id="2" name="TextBox 1">
            <a:extLst>
              <a:ext uri="{FF2B5EF4-FFF2-40B4-BE49-F238E27FC236}">
                <a16:creationId xmlns:a16="http://schemas.microsoft.com/office/drawing/2014/main" id="{09F9CFD8-E5FC-415F-8A53-62CCCB7CB9AD}"/>
              </a:ext>
            </a:extLst>
          </p:cNvPr>
          <p:cNvSpPr txBox="1"/>
          <p:nvPr/>
        </p:nvSpPr>
        <p:spPr>
          <a:xfrm>
            <a:off x="1380564" y="1873624"/>
            <a:ext cx="6893860" cy="523220"/>
          </a:xfrm>
          <a:prstGeom prst="rect">
            <a:avLst/>
          </a:prstGeom>
          <a:noFill/>
        </p:spPr>
        <p:txBody>
          <a:bodyPr wrap="square" rtlCol="0">
            <a:spAutoFit/>
          </a:bodyPr>
          <a:lstStyle/>
          <a:p>
            <a:pPr marL="285750" indent="-285750">
              <a:buFont typeface="Wingdings" panose="05000000000000000000" pitchFamily="2" charset="2"/>
              <a:buChar char="ü"/>
            </a:pPr>
            <a:r>
              <a:rPr lang="en-GB" dirty="0"/>
              <a:t> </a:t>
            </a:r>
            <a:r>
              <a:rPr lang="en-GB" dirty="0">
                <a:latin typeface="Lucida Sans" panose="020B0602030504020204" pitchFamily="34" charset="0"/>
              </a:rPr>
              <a:t>A box plot is a statistical representation of the distribution of a dataset, showing the median, quartiles, and potential outliers. </a:t>
            </a:r>
            <a:endParaRPr lang="en-IN" dirty="0">
              <a:latin typeface="Lucida Sans" panose="020B0602030504020204" pitchFamily="34" charset="0"/>
            </a:endParaRPr>
          </a:p>
        </p:txBody>
      </p:sp>
      <p:sp>
        <p:nvSpPr>
          <p:cNvPr id="3" name="Rectangle 2">
            <a:extLst>
              <a:ext uri="{FF2B5EF4-FFF2-40B4-BE49-F238E27FC236}">
                <a16:creationId xmlns:a16="http://schemas.microsoft.com/office/drawing/2014/main" id="{F08B8C98-715B-4ADA-83C1-E7D694E8487B}"/>
              </a:ext>
            </a:extLst>
          </p:cNvPr>
          <p:cNvSpPr>
            <a:spLocks noChangeArrowheads="1"/>
          </p:cNvSpPr>
          <p:nvPr/>
        </p:nvSpPr>
        <p:spPr bwMode="auto">
          <a:xfrm>
            <a:off x="1135715" y="2813447"/>
            <a:ext cx="824754"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QTY</a:t>
            </a:r>
            <a:endParaRPr kumimoji="0" lang="en-GB"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pic>
        <p:nvPicPr>
          <p:cNvPr id="2049" name="Picture 1">
            <a:extLst>
              <a:ext uri="{FF2B5EF4-FFF2-40B4-BE49-F238E27FC236}">
                <a16:creationId xmlns:a16="http://schemas.microsoft.com/office/drawing/2014/main" id="{3AF60A43-6F79-4D05-8381-0248759ADD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5715" y="3474114"/>
            <a:ext cx="5525780" cy="27628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99100F6-3E25-40F0-8D21-85DD5957E326}"/>
              </a:ext>
            </a:extLst>
          </p:cNvPr>
          <p:cNvSpPr>
            <a:spLocks noChangeArrowheads="1"/>
          </p:cNvSpPr>
          <p:nvPr/>
        </p:nvSpPr>
        <p:spPr bwMode="auto">
          <a:xfrm>
            <a:off x="7324163" y="4688309"/>
            <a:ext cx="4338919"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GB" altLang="en-US" sz="1200" b="0" i="0" u="none" strike="noStrike" cap="none" normalizeH="0" baseline="0" dirty="0">
                <a:ln>
                  <a:noFill/>
                </a:ln>
                <a:solidFill>
                  <a:schemeClr val="tx1"/>
                </a:solidFill>
                <a:effectLst/>
                <a:latin typeface="Lucida Sans" panose="020B0602030504020204" pitchFamily="34" charset="0"/>
                <a:ea typeface="Calibri" panose="020F0502020204030204" pitchFamily="34" charset="0"/>
                <a:cs typeface="Times New Roman" panose="02020603050405020304" pitchFamily="18" charset="0"/>
              </a:rPr>
              <a:t>THERE ARE NO OUTLIERS ARE PRESENT</a:t>
            </a:r>
            <a:endParaRPr kumimoji="0" lang="en-GB" altLang="en-US" sz="800" b="0" i="0" u="none" strike="noStrike" cap="none" normalizeH="0" baseline="0" dirty="0">
              <a:ln>
                <a:noFill/>
              </a:ln>
              <a:solidFill>
                <a:schemeClr val="tx1"/>
              </a:solidFill>
              <a:effectLst/>
              <a:latin typeface="Lucida Sans" panose="020B0602030504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GB" altLang="en-US" sz="1200" b="0" i="0" u="none" strike="noStrike" cap="none" normalizeH="0" baseline="0" dirty="0">
                <a:ln>
                  <a:noFill/>
                </a:ln>
                <a:solidFill>
                  <a:schemeClr val="tx1"/>
                </a:solidFill>
                <a:effectLst/>
                <a:latin typeface="Lucida Sans" panose="020B0602030504020204" pitchFamily="34" charset="0"/>
                <a:ea typeface="Calibri" panose="020F0502020204030204" pitchFamily="34" charset="0"/>
                <a:cs typeface="Times New Roman" panose="02020603050405020304" pitchFamily="18" charset="0"/>
              </a:rPr>
              <a:t>THE MEDIAN IS ABOVE THE 0(Q2) POINT</a:t>
            </a:r>
            <a:endParaRPr kumimoji="0" lang="en-GB" altLang="en-US" sz="800" b="0" i="0" u="none" strike="noStrike" cap="none" normalizeH="0" baseline="0" dirty="0">
              <a:ln>
                <a:noFill/>
              </a:ln>
              <a:solidFill>
                <a:schemeClr val="tx1"/>
              </a:solidFill>
              <a:effectLst/>
              <a:latin typeface="Lucida Sans" panose="020B0602030504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GB" altLang="en-US" sz="1200" b="0" i="0" u="none" strike="noStrike" cap="none" normalizeH="0" baseline="0" dirty="0">
                <a:ln>
                  <a:noFill/>
                </a:ln>
                <a:solidFill>
                  <a:schemeClr val="tx1"/>
                </a:solidFill>
                <a:effectLst/>
                <a:latin typeface="Lucida Sans" panose="020B0602030504020204" pitchFamily="34" charset="0"/>
                <a:ea typeface="Calibri" panose="020F0502020204030204" pitchFamily="34" charset="0"/>
                <a:cs typeface="Times New Roman" panose="02020603050405020304" pitchFamily="18" charset="0"/>
              </a:rPr>
              <a:t>BOX CHART IS ONLY USED FOR SINGLE VARIABLE OR UNIVARIATE</a:t>
            </a:r>
            <a:endParaRPr kumimoji="0" lang="en-GB" altLang="en-US" sz="800" b="0" i="0" u="none" strike="noStrike" cap="none" normalizeH="0" baseline="0" dirty="0">
              <a:ln>
                <a:noFill/>
              </a:ln>
              <a:solidFill>
                <a:schemeClr val="tx1"/>
              </a:solidFill>
              <a:effectLst/>
              <a:latin typeface="Lucida Sans" panose="020B0602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E488D6E8-1C86-44D8-AD06-08E161267C61}"/>
              </a:ext>
            </a:extLst>
          </p:cNvPr>
          <p:cNvSpPr txBox="1"/>
          <p:nvPr/>
        </p:nvSpPr>
        <p:spPr>
          <a:xfrm>
            <a:off x="8572951" y="2785244"/>
            <a:ext cx="1558440" cy="369332"/>
          </a:xfrm>
          <a:prstGeom prst="rect">
            <a:avLst/>
          </a:prstGeom>
          <a:noFill/>
        </p:spPr>
        <p:txBody>
          <a:bodyPr wrap="square" rtlCol="0">
            <a:spAutoFit/>
          </a:bodyPr>
          <a:lstStyle/>
          <a:p>
            <a:r>
              <a:rPr lang="en-GB" sz="1800" b="1" dirty="0">
                <a:latin typeface="Lucida Handwriting" panose="03010101010101010101" pitchFamily="66" charset="0"/>
              </a:rPr>
              <a:t>Coding:</a:t>
            </a:r>
            <a:endParaRPr lang="en-IN" sz="1800" b="1" dirty="0">
              <a:latin typeface="Lucida Handwriting" panose="03010101010101010101" pitchFamily="66" charset="0"/>
            </a:endParaRPr>
          </a:p>
        </p:txBody>
      </p:sp>
      <p:pic>
        <p:nvPicPr>
          <p:cNvPr id="6" name="Picture 5">
            <a:extLst>
              <a:ext uri="{FF2B5EF4-FFF2-40B4-BE49-F238E27FC236}">
                <a16:creationId xmlns:a16="http://schemas.microsoft.com/office/drawing/2014/main" id="{414F8BB4-C455-45EF-97E6-EFAD9E7D4CD8}"/>
              </a:ext>
            </a:extLst>
          </p:cNvPr>
          <p:cNvPicPr>
            <a:picLocks noChangeAspect="1"/>
          </p:cNvPicPr>
          <p:nvPr/>
        </p:nvPicPr>
        <p:blipFill>
          <a:blip r:embed="rId6"/>
          <a:stretch>
            <a:fillRect/>
          </a:stretch>
        </p:blipFill>
        <p:spPr>
          <a:xfrm>
            <a:off x="8225311" y="3429000"/>
            <a:ext cx="2253720" cy="615553"/>
          </a:xfrm>
          <a:prstGeom prst="rect">
            <a:avLst/>
          </a:prstGeom>
        </p:spPr>
      </p:pic>
    </p:spTree>
    <p:extLst>
      <p:ext uri="{BB962C8B-B14F-4D97-AF65-F5344CB8AC3E}">
        <p14:creationId xmlns:p14="http://schemas.microsoft.com/office/powerpoint/2010/main" val="223917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23"/>
                                        </p:tgtEl>
                                        <p:attrNameLst>
                                          <p:attrName>style.visibility</p:attrName>
                                        </p:attrNameLst>
                                      </p:cBhvr>
                                      <p:to>
                                        <p:strVal val="visible"/>
                                      </p:to>
                                    </p:set>
                                    <p:animEffect transition="in" filter="wheel(1)">
                                      <p:cBhvr>
                                        <p:cTn id="10" dur="2000"/>
                                        <p:tgtEl>
                                          <p:spTgt spid="323"/>
                                        </p:tgtEl>
                                      </p:cBhvr>
                                    </p:animEffect>
                                  </p:childTnLst>
                                </p:cTn>
                              </p:par>
                              <p:par>
                                <p:cTn id="11" presetID="21" presetClass="entr" presetSubtype="1" fill="hold" nodeType="withEffect">
                                  <p:stCondLst>
                                    <p:cond delay="0"/>
                                  </p:stCondLst>
                                  <p:childTnLst>
                                    <p:set>
                                      <p:cBhvr>
                                        <p:cTn id="12" dur="1" fill="hold">
                                          <p:stCondLst>
                                            <p:cond delay="0"/>
                                          </p:stCondLst>
                                        </p:cTn>
                                        <p:tgtEl>
                                          <p:spTgt spid="324"/>
                                        </p:tgtEl>
                                        <p:attrNameLst>
                                          <p:attrName>style.visibility</p:attrName>
                                        </p:attrNameLst>
                                      </p:cBhvr>
                                      <p:to>
                                        <p:strVal val="visible"/>
                                      </p:to>
                                    </p:set>
                                    <p:animEffect transition="in" filter="wheel(1)">
                                      <p:cBhvr>
                                        <p:cTn id="13" dur="2000"/>
                                        <p:tgtEl>
                                          <p:spTgt spid="324"/>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325"/>
                                        </p:tgtEl>
                                        <p:attrNameLst>
                                          <p:attrName>style.visibility</p:attrName>
                                        </p:attrNameLst>
                                      </p:cBhvr>
                                      <p:to>
                                        <p:strVal val="visible"/>
                                      </p:to>
                                    </p:set>
                                    <p:animEffect transition="in" filter="wheel(1)">
                                      <p:cBhvr>
                                        <p:cTn id="16" dur="2000"/>
                                        <p:tgtEl>
                                          <p:spTgt spid="325"/>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heel(1)">
                                      <p:cBhvr>
                                        <p:cTn id="19" dur="2000"/>
                                        <p:tgtEl>
                                          <p:spTgt spid="2"/>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heel(1)">
                                      <p:cBhvr>
                                        <p:cTn id="22" dur="2000"/>
                                        <p:tgtEl>
                                          <p:spTgt spid="3"/>
                                        </p:tgtEl>
                                      </p:cBhvr>
                                    </p:animEffect>
                                  </p:childTnLst>
                                </p:cTn>
                              </p:par>
                              <p:par>
                                <p:cTn id="23" presetID="21" presetClass="entr" presetSubtype="1" fill="hold" nodeType="withEffect">
                                  <p:stCondLst>
                                    <p:cond delay="0"/>
                                  </p:stCondLst>
                                  <p:childTnLst>
                                    <p:set>
                                      <p:cBhvr>
                                        <p:cTn id="24" dur="1" fill="hold">
                                          <p:stCondLst>
                                            <p:cond delay="0"/>
                                          </p:stCondLst>
                                        </p:cTn>
                                        <p:tgtEl>
                                          <p:spTgt spid="2049"/>
                                        </p:tgtEl>
                                        <p:attrNameLst>
                                          <p:attrName>style.visibility</p:attrName>
                                        </p:attrNameLst>
                                      </p:cBhvr>
                                      <p:to>
                                        <p:strVal val="visible"/>
                                      </p:to>
                                    </p:set>
                                    <p:animEffect transition="in" filter="wheel(1)">
                                      <p:cBhvr>
                                        <p:cTn id="25" dur="2000"/>
                                        <p:tgtEl>
                                          <p:spTgt spid="2049"/>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heel(1)">
                                      <p:cBhvr>
                                        <p:cTn id="28" dur="2000"/>
                                        <p:tgtEl>
                                          <p:spTgt spid="4"/>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heel(1)">
                                      <p:cBhvr>
                                        <p:cTn id="31" dur="2000"/>
                                        <p:tgtEl>
                                          <p:spTgt spid="10"/>
                                        </p:tgtEl>
                                      </p:cBhvr>
                                    </p:animEffect>
                                  </p:childTnLst>
                                </p:cTn>
                              </p:par>
                              <p:par>
                                <p:cTn id="32" presetID="21" presetClass="entr" presetSubtype="1"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heel(1)">
                                      <p:cBhvr>
                                        <p:cTn id="3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23" grpId="0"/>
      <p:bldP spid="325" grpId="0"/>
      <p:bldP spid="2" grpId="0"/>
      <p:bldP spid="3" grpId="0"/>
      <p:bldP spid="4"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38"/>
        <p:cNvGrpSpPr/>
        <p:nvPr/>
      </p:nvGrpSpPr>
      <p:grpSpPr>
        <a:xfrm>
          <a:off x="0" y="0"/>
          <a:ext cx="0" cy="0"/>
          <a:chOff x="0" y="0"/>
          <a:chExt cx="0" cy="0"/>
        </a:xfrm>
      </p:grpSpPr>
      <p:sp>
        <p:nvSpPr>
          <p:cNvPr id="139" name="Google Shape;139;gf3a8d4be09_2_180"/>
          <p:cNvSpPr txBox="1">
            <a:spLocks noGrp="1"/>
          </p:cNvSpPr>
          <p:nvPr>
            <p:ph type="title"/>
          </p:nvPr>
        </p:nvSpPr>
        <p:spPr>
          <a:xfrm>
            <a:off x="163275" y="83451"/>
            <a:ext cx="4005313"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GB" sz="4400" b="1" dirty="0">
                <a:latin typeface="Lucida Sans" panose="020B0602030504020204" pitchFamily="34" charset="0"/>
                <a:ea typeface="Times New Roman"/>
                <a:cs typeface="Times New Roman"/>
                <a:sym typeface="Times New Roman"/>
              </a:rPr>
              <a:t>CONTENTS</a:t>
            </a:r>
            <a:endParaRPr sz="4400" b="1" dirty="0">
              <a:latin typeface="Lucida Sans" panose="020B0602030504020204" pitchFamily="34" charset="0"/>
              <a:ea typeface="Times New Roman"/>
              <a:cs typeface="Times New Roman"/>
              <a:sym typeface="Times New Roman"/>
            </a:endParaRPr>
          </a:p>
        </p:txBody>
      </p:sp>
      <p:sp>
        <p:nvSpPr>
          <p:cNvPr id="140" name="Google Shape;140;gf3a8d4be09_2_180"/>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atin typeface="Lucida Sans" panose="020B0602030504020204" pitchFamily="34" charset="0"/>
              </a:rPr>
              <a:t>3</a:t>
            </a:fld>
            <a:endParaRPr>
              <a:latin typeface="Lucida Sans" panose="020B0602030504020204" pitchFamily="34" charset="0"/>
            </a:endParaRPr>
          </a:p>
        </p:txBody>
      </p:sp>
      <p:pic>
        <p:nvPicPr>
          <p:cNvPr id="141" name="Google Shape;141;gf3a8d4be09_2_180"/>
          <p:cNvPicPr preferRelativeResize="0"/>
          <p:nvPr/>
        </p:nvPicPr>
        <p:blipFill rotWithShape="1">
          <a:blip r:embed="rId4">
            <a:alphaModFix/>
          </a:blip>
          <a:srcRect/>
          <a:stretch/>
        </p:blipFill>
        <p:spPr>
          <a:xfrm>
            <a:off x="9599989" y="6038978"/>
            <a:ext cx="2592012" cy="805375"/>
          </a:xfrm>
          <a:prstGeom prst="rect">
            <a:avLst/>
          </a:prstGeom>
          <a:noFill/>
          <a:ln>
            <a:noFill/>
          </a:ln>
        </p:spPr>
      </p:pic>
      <p:sp>
        <p:nvSpPr>
          <p:cNvPr id="142" name="Google Shape;142;gf3a8d4be09_2_180"/>
          <p:cNvSpPr txBox="1"/>
          <p:nvPr/>
        </p:nvSpPr>
        <p:spPr>
          <a:xfrm>
            <a:off x="940703" y="1283860"/>
            <a:ext cx="8803931" cy="4755118"/>
          </a:xfrm>
          <a:prstGeom prst="rect">
            <a:avLst/>
          </a:prstGeom>
          <a:noFill/>
          <a:ln>
            <a:noFill/>
          </a:ln>
        </p:spPr>
        <p:txBody>
          <a:bodyPr spcFirstLastPara="1" wrap="square" lIns="91425" tIns="91425" rIns="91425" bIns="91425" anchor="t" anchorCtr="0">
            <a:spAutoFit/>
          </a:bodyPr>
          <a:lstStyle/>
          <a:p>
            <a:pPr marL="482600" lvl="0" indent="-457200" algn="l" rtl="0">
              <a:lnSpc>
                <a:spcPct val="90000"/>
              </a:lnSpc>
              <a:spcBef>
                <a:spcPts val="0"/>
              </a:spcBef>
              <a:spcAft>
                <a:spcPts val="0"/>
              </a:spcAft>
              <a:buClr>
                <a:schemeClr val="dk1"/>
              </a:buClr>
              <a:buSzPts val="3200"/>
              <a:buFont typeface="Wingdings" panose="05000000000000000000" pitchFamily="2" charset="2"/>
              <a:buChar char="Ø"/>
            </a:pPr>
            <a:r>
              <a:rPr lang="en-US" sz="2200" dirty="0">
                <a:solidFill>
                  <a:schemeClr val="dk1"/>
                </a:solidFill>
                <a:latin typeface="Lucida Sans" panose="020B0602030504020204" pitchFamily="34" charset="0"/>
                <a:ea typeface="Verdana" panose="020B0604030504040204" pitchFamily="34" charset="0"/>
                <a:cs typeface="Times New Roman"/>
                <a:sym typeface="Times New Roman"/>
              </a:rPr>
              <a:t>Business objective &amp; Constraint</a:t>
            </a:r>
            <a:endParaRPr sz="2200" dirty="0">
              <a:solidFill>
                <a:schemeClr val="dk1"/>
              </a:solidFill>
              <a:latin typeface="Lucida Sans" panose="020B0602030504020204" pitchFamily="34" charset="0"/>
              <a:ea typeface="Verdana" panose="020B0604030504040204" pitchFamily="34" charset="0"/>
              <a:cs typeface="Times New Roman"/>
              <a:sym typeface="Times New Roman"/>
            </a:endParaRPr>
          </a:p>
          <a:p>
            <a:pPr marL="482600" lvl="0" indent="-457200" algn="l" rtl="0">
              <a:lnSpc>
                <a:spcPct val="90000"/>
              </a:lnSpc>
              <a:spcBef>
                <a:spcPts val="0"/>
              </a:spcBef>
              <a:spcAft>
                <a:spcPts val="0"/>
              </a:spcAft>
              <a:buClr>
                <a:schemeClr val="dk1"/>
              </a:buClr>
              <a:buSzPts val="3200"/>
              <a:buFont typeface="Wingdings" panose="05000000000000000000" pitchFamily="2" charset="2"/>
              <a:buChar char="Ø"/>
            </a:pPr>
            <a:r>
              <a:rPr lang="en-US" sz="2200" dirty="0">
                <a:solidFill>
                  <a:schemeClr val="dk1"/>
                </a:solidFill>
                <a:latin typeface="Lucida Sans" panose="020B0602030504020204" pitchFamily="34" charset="0"/>
                <a:ea typeface="Verdana" panose="020B0604030504040204" pitchFamily="34" charset="0"/>
                <a:cs typeface="Times New Roman"/>
                <a:sym typeface="Times New Roman"/>
              </a:rPr>
              <a:t>Project Architecture</a:t>
            </a:r>
          </a:p>
          <a:p>
            <a:pPr marL="482600" lvl="0" indent="-457200" algn="l" rtl="0">
              <a:lnSpc>
                <a:spcPct val="90000"/>
              </a:lnSpc>
              <a:spcBef>
                <a:spcPts val="0"/>
              </a:spcBef>
              <a:spcAft>
                <a:spcPts val="0"/>
              </a:spcAft>
              <a:buClr>
                <a:schemeClr val="dk1"/>
              </a:buClr>
              <a:buSzPts val="3200"/>
              <a:buFont typeface="Wingdings" panose="05000000000000000000" pitchFamily="2" charset="2"/>
              <a:buChar char="Ø"/>
            </a:pPr>
            <a:r>
              <a:rPr lang="en-US" sz="2200" dirty="0">
                <a:solidFill>
                  <a:schemeClr val="dk1"/>
                </a:solidFill>
                <a:latin typeface="Lucida Sans" panose="020B0602030504020204" pitchFamily="34" charset="0"/>
                <a:ea typeface="Verdana" panose="020B0604030504040204" pitchFamily="34" charset="0"/>
                <a:cs typeface="Times New Roman"/>
                <a:sym typeface="Times New Roman"/>
              </a:rPr>
              <a:t>Business Problem</a:t>
            </a:r>
          </a:p>
          <a:p>
            <a:pPr marL="482600" lvl="0" indent="-457200" algn="l" rtl="0">
              <a:lnSpc>
                <a:spcPct val="90000"/>
              </a:lnSpc>
              <a:spcBef>
                <a:spcPts val="0"/>
              </a:spcBef>
              <a:spcAft>
                <a:spcPts val="0"/>
              </a:spcAft>
              <a:buClr>
                <a:schemeClr val="dk1"/>
              </a:buClr>
              <a:buSzPts val="3200"/>
              <a:buFont typeface="Wingdings" panose="05000000000000000000" pitchFamily="2" charset="2"/>
              <a:buChar char="Ø"/>
            </a:pPr>
            <a:r>
              <a:rPr lang="en-US" sz="2200" dirty="0">
                <a:solidFill>
                  <a:schemeClr val="dk1"/>
                </a:solidFill>
                <a:latin typeface="Lucida Sans" panose="020B0602030504020204" pitchFamily="34" charset="0"/>
                <a:ea typeface="Verdana" panose="020B0604030504040204" pitchFamily="34" charset="0"/>
                <a:cs typeface="Times New Roman"/>
                <a:sym typeface="Times New Roman"/>
              </a:rPr>
              <a:t>CRISP ML(q)</a:t>
            </a:r>
            <a:endParaRPr lang="en-IN" sz="2200" dirty="0">
              <a:solidFill>
                <a:schemeClr val="dk1"/>
              </a:solidFill>
              <a:latin typeface="Lucida Sans" panose="020B0602030504020204" pitchFamily="34" charset="0"/>
              <a:ea typeface="Verdana" panose="020B0604030504040204" pitchFamily="34" charset="0"/>
              <a:cs typeface="Times New Roman"/>
              <a:sym typeface="Times New Roman"/>
            </a:endParaRPr>
          </a:p>
          <a:p>
            <a:pPr marL="482600" lvl="0" indent="-457200" algn="l" rtl="0">
              <a:lnSpc>
                <a:spcPct val="90000"/>
              </a:lnSpc>
              <a:spcBef>
                <a:spcPts val="0"/>
              </a:spcBef>
              <a:spcAft>
                <a:spcPts val="0"/>
              </a:spcAft>
              <a:buClr>
                <a:schemeClr val="dk1"/>
              </a:buClr>
              <a:buSzPts val="3200"/>
              <a:buFont typeface="Wingdings" panose="05000000000000000000" pitchFamily="2" charset="2"/>
              <a:buChar char="Ø"/>
            </a:pPr>
            <a:r>
              <a:rPr lang="en-GB" sz="2200" dirty="0">
                <a:solidFill>
                  <a:schemeClr val="dk1"/>
                </a:solidFill>
                <a:latin typeface="Lucida Sans" panose="020B0602030504020204" pitchFamily="34" charset="0"/>
                <a:ea typeface="Verdana" panose="020B0604030504040204" pitchFamily="34" charset="0"/>
                <a:cs typeface="Times New Roman"/>
                <a:sym typeface="Times New Roman"/>
              </a:rPr>
              <a:t>Data Collection</a:t>
            </a:r>
          </a:p>
          <a:p>
            <a:pPr marL="482600" indent="-457200">
              <a:lnSpc>
                <a:spcPct val="90000"/>
              </a:lnSpc>
              <a:buClr>
                <a:schemeClr val="dk1"/>
              </a:buClr>
              <a:buSzPts val="3200"/>
              <a:buFont typeface="Wingdings" panose="05000000000000000000" pitchFamily="2" charset="2"/>
              <a:buChar char="Ø"/>
            </a:pPr>
            <a:r>
              <a:rPr lang="en-GB" sz="2200" dirty="0">
                <a:solidFill>
                  <a:schemeClr val="dk1"/>
                </a:solidFill>
                <a:latin typeface="Lucida Sans" panose="020B0602030504020204" pitchFamily="34" charset="0"/>
                <a:ea typeface="Verdana" panose="020B0604030504040204" pitchFamily="34" charset="0"/>
                <a:cs typeface="Times New Roman"/>
                <a:sym typeface="Times New Roman"/>
              </a:rPr>
              <a:t>Data Understanding</a:t>
            </a:r>
          </a:p>
          <a:p>
            <a:pPr marL="482600" lvl="0" indent="-457200" algn="l" rtl="0">
              <a:lnSpc>
                <a:spcPct val="90000"/>
              </a:lnSpc>
              <a:spcBef>
                <a:spcPts val="0"/>
              </a:spcBef>
              <a:spcAft>
                <a:spcPts val="0"/>
              </a:spcAft>
              <a:buClr>
                <a:schemeClr val="dk1"/>
              </a:buClr>
              <a:buSzPts val="3200"/>
              <a:buFont typeface="Wingdings" panose="05000000000000000000" pitchFamily="2" charset="2"/>
              <a:buChar char="Ø"/>
            </a:pPr>
            <a:r>
              <a:rPr lang="en-GB" sz="2200" dirty="0">
                <a:solidFill>
                  <a:schemeClr val="dk1"/>
                </a:solidFill>
                <a:latin typeface="Lucida Sans" panose="020B0602030504020204" pitchFamily="34" charset="0"/>
                <a:ea typeface="Verdana" panose="020B0604030504040204" pitchFamily="34" charset="0"/>
                <a:cs typeface="Times New Roman"/>
                <a:sym typeface="Times New Roman"/>
              </a:rPr>
              <a:t>Data Information</a:t>
            </a:r>
          </a:p>
          <a:p>
            <a:pPr marL="482600" lvl="0" indent="-457200" algn="l" rtl="0">
              <a:lnSpc>
                <a:spcPct val="90000"/>
              </a:lnSpc>
              <a:spcBef>
                <a:spcPts val="0"/>
              </a:spcBef>
              <a:spcAft>
                <a:spcPts val="0"/>
              </a:spcAft>
              <a:buClr>
                <a:schemeClr val="dk1"/>
              </a:buClr>
              <a:buSzPts val="3200"/>
              <a:buFont typeface="Wingdings" panose="05000000000000000000" pitchFamily="2" charset="2"/>
              <a:buChar char="Ø"/>
            </a:pPr>
            <a:r>
              <a:rPr lang="en-GB" sz="2200" dirty="0">
                <a:solidFill>
                  <a:schemeClr val="dk1"/>
                </a:solidFill>
                <a:latin typeface="Lucida Sans" panose="020B0602030504020204" pitchFamily="34" charset="0"/>
                <a:ea typeface="Verdana" panose="020B0604030504040204" pitchFamily="34" charset="0"/>
                <a:cs typeface="Times New Roman"/>
                <a:sym typeface="Times New Roman"/>
              </a:rPr>
              <a:t>Data Dictionary</a:t>
            </a:r>
          </a:p>
          <a:p>
            <a:pPr marL="482600" lvl="0" indent="-457200" algn="l" rtl="0">
              <a:lnSpc>
                <a:spcPct val="90000"/>
              </a:lnSpc>
              <a:spcBef>
                <a:spcPts val="0"/>
              </a:spcBef>
              <a:spcAft>
                <a:spcPts val="0"/>
              </a:spcAft>
              <a:buClr>
                <a:schemeClr val="dk1"/>
              </a:buClr>
              <a:buSzPts val="3200"/>
              <a:buFont typeface="Wingdings" panose="05000000000000000000" pitchFamily="2" charset="2"/>
              <a:buChar char="Ø"/>
            </a:pPr>
            <a:r>
              <a:rPr lang="en-GB" sz="2200" dirty="0">
                <a:solidFill>
                  <a:schemeClr val="dk1"/>
                </a:solidFill>
                <a:latin typeface="Lucida Sans" panose="020B0602030504020204" pitchFamily="34" charset="0"/>
                <a:ea typeface="Verdana" panose="020B0604030504040204" pitchFamily="34" charset="0"/>
                <a:cs typeface="Times New Roman"/>
                <a:sym typeface="Times New Roman"/>
              </a:rPr>
              <a:t>System Requirements</a:t>
            </a:r>
          </a:p>
          <a:p>
            <a:pPr marL="482600" lvl="0" indent="-457200" algn="l" rtl="0">
              <a:lnSpc>
                <a:spcPct val="90000"/>
              </a:lnSpc>
              <a:spcBef>
                <a:spcPts val="0"/>
              </a:spcBef>
              <a:spcAft>
                <a:spcPts val="0"/>
              </a:spcAft>
              <a:buClr>
                <a:schemeClr val="dk1"/>
              </a:buClr>
              <a:buSzPts val="3200"/>
              <a:buFont typeface="Wingdings" panose="05000000000000000000" pitchFamily="2" charset="2"/>
              <a:buChar char="Ø"/>
            </a:pPr>
            <a:r>
              <a:rPr lang="en-US" sz="2200" dirty="0">
                <a:solidFill>
                  <a:schemeClr val="dk1"/>
                </a:solidFill>
                <a:latin typeface="Lucida Sans" panose="020B0602030504020204" pitchFamily="34" charset="0"/>
                <a:ea typeface="Verdana" panose="020B0604030504040204" pitchFamily="34" charset="0"/>
                <a:cs typeface="Times New Roman"/>
                <a:sym typeface="Times New Roman"/>
              </a:rPr>
              <a:t>Exploratory Data Analysis(Before, After)</a:t>
            </a:r>
          </a:p>
          <a:p>
            <a:pPr marL="482600" lvl="0" indent="-457200" algn="l" rtl="0">
              <a:lnSpc>
                <a:spcPct val="90000"/>
              </a:lnSpc>
              <a:spcBef>
                <a:spcPts val="0"/>
              </a:spcBef>
              <a:spcAft>
                <a:spcPts val="0"/>
              </a:spcAft>
              <a:buClr>
                <a:schemeClr val="dk1"/>
              </a:buClr>
              <a:buSzPts val="3200"/>
              <a:buFont typeface="Wingdings" panose="05000000000000000000" pitchFamily="2" charset="2"/>
              <a:buChar char="Ø"/>
            </a:pPr>
            <a:r>
              <a:rPr lang="en-US" sz="2200" dirty="0">
                <a:solidFill>
                  <a:schemeClr val="dk1"/>
                </a:solidFill>
                <a:latin typeface="Lucida Sans" panose="020B0602030504020204" pitchFamily="34" charset="0"/>
                <a:ea typeface="Verdana" panose="020B0604030504040204" pitchFamily="34" charset="0"/>
                <a:cs typeface="Times New Roman"/>
                <a:sym typeface="Times New Roman"/>
              </a:rPr>
              <a:t>Data Preprocessing</a:t>
            </a:r>
            <a:endParaRPr sz="2200" dirty="0">
              <a:solidFill>
                <a:schemeClr val="dk1"/>
              </a:solidFill>
              <a:latin typeface="Lucida Sans" panose="020B0602030504020204" pitchFamily="34" charset="0"/>
              <a:ea typeface="Verdana" panose="020B0604030504040204" pitchFamily="34" charset="0"/>
              <a:cs typeface="Times New Roman"/>
              <a:sym typeface="Times New Roman"/>
            </a:endParaRPr>
          </a:p>
          <a:p>
            <a:pPr marL="482600" lvl="0" indent="-457200" algn="l" rtl="0">
              <a:lnSpc>
                <a:spcPct val="90000"/>
              </a:lnSpc>
              <a:spcBef>
                <a:spcPts val="0"/>
              </a:spcBef>
              <a:spcAft>
                <a:spcPts val="0"/>
              </a:spcAft>
              <a:buClr>
                <a:schemeClr val="dk1"/>
              </a:buClr>
              <a:buSzPts val="3200"/>
              <a:buFont typeface="Wingdings" panose="05000000000000000000" pitchFamily="2" charset="2"/>
              <a:buChar char="Ø"/>
            </a:pPr>
            <a:r>
              <a:rPr lang="en-US" sz="2200" dirty="0">
                <a:solidFill>
                  <a:schemeClr val="dk1"/>
                </a:solidFill>
                <a:latin typeface="Lucida Sans" panose="020B0602030504020204" pitchFamily="34" charset="0"/>
                <a:ea typeface="Verdana" panose="020B0604030504040204" pitchFamily="34" charset="0"/>
                <a:cs typeface="Times New Roman"/>
                <a:sym typeface="Times New Roman"/>
              </a:rPr>
              <a:t>Data Visualization </a:t>
            </a:r>
            <a:endParaRPr sz="2200" dirty="0">
              <a:solidFill>
                <a:schemeClr val="dk1"/>
              </a:solidFill>
              <a:latin typeface="Lucida Sans" panose="020B0602030504020204" pitchFamily="34" charset="0"/>
              <a:ea typeface="Verdana" panose="020B0604030504040204" pitchFamily="34" charset="0"/>
              <a:cs typeface="Times New Roman"/>
              <a:sym typeface="Times New Roman"/>
            </a:endParaRPr>
          </a:p>
          <a:p>
            <a:pPr marL="482600" lvl="0" indent="-457200" algn="l" rtl="0">
              <a:lnSpc>
                <a:spcPct val="90000"/>
              </a:lnSpc>
              <a:spcBef>
                <a:spcPts val="0"/>
              </a:spcBef>
              <a:spcAft>
                <a:spcPts val="0"/>
              </a:spcAft>
              <a:buClr>
                <a:schemeClr val="dk1"/>
              </a:buClr>
              <a:buSzPts val="3200"/>
              <a:buFont typeface="Wingdings" panose="05000000000000000000" pitchFamily="2" charset="2"/>
              <a:buChar char="Ø"/>
            </a:pPr>
            <a:r>
              <a:rPr lang="en-GB" sz="2200" dirty="0">
                <a:solidFill>
                  <a:schemeClr val="dk1"/>
                </a:solidFill>
                <a:latin typeface="Lucida Sans" panose="020B0602030504020204" pitchFamily="34" charset="0"/>
                <a:ea typeface="Verdana" panose="020B0604030504040204" pitchFamily="34" charset="0"/>
                <a:cs typeface="Times New Roman"/>
                <a:sym typeface="Times New Roman"/>
              </a:rPr>
              <a:t>Challenges</a:t>
            </a:r>
          </a:p>
          <a:p>
            <a:pPr marL="482600" lvl="0" indent="-457200" algn="l" rtl="0">
              <a:lnSpc>
                <a:spcPct val="90000"/>
              </a:lnSpc>
              <a:spcBef>
                <a:spcPts val="0"/>
              </a:spcBef>
              <a:spcAft>
                <a:spcPts val="0"/>
              </a:spcAft>
              <a:buClr>
                <a:schemeClr val="dk1"/>
              </a:buClr>
              <a:buSzPts val="3200"/>
              <a:buFont typeface="Wingdings" panose="05000000000000000000" pitchFamily="2" charset="2"/>
              <a:buChar char="Ø"/>
            </a:pPr>
            <a:r>
              <a:rPr lang="en-GB" sz="2200" dirty="0">
                <a:solidFill>
                  <a:schemeClr val="dk1"/>
                </a:solidFill>
                <a:latin typeface="Lucida Sans" panose="020B0602030504020204" pitchFamily="34" charset="0"/>
                <a:ea typeface="Verdana" panose="020B0604030504040204" pitchFamily="34" charset="0"/>
                <a:cs typeface="Times New Roman"/>
                <a:sym typeface="Times New Roman"/>
              </a:rPr>
              <a:t>Future Scope</a:t>
            </a:r>
          </a:p>
          <a:p>
            <a:pPr marL="482600" lvl="0" indent="-457200" algn="l" rtl="0">
              <a:lnSpc>
                <a:spcPct val="90000"/>
              </a:lnSpc>
              <a:spcBef>
                <a:spcPts val="0"/>
              </a:spcBef>
              <a:spcAft>
                <a:spcPts val="0"/>
              </a:spcAft>
              <a:buClr>
                <a:schemeClr val="dk1"/>
              </a:buClr>
              <a:buSzPts val="3200"/>
              <a:buFont typeface="Wingdings" panose="05000000000000000000" pitchFamily="2" charset="2"/>
              <a:buChar char="Ø"/>
            </a:pPr>
            <a:r>
              <a:rPr lang="en-GB" sz="2200" dirty="0">
                <a:solidFill>
                  <a:schemeClr val="dk1"/>
                </a:solidFill>
                <a:latin typeface="Lucida Sans" panose="020B0602030504020204" pitchFamily="34" charset="0"/>
                <a:ea typeface="Verdana" panose="020B0604030504040204" pitchFamily="34" charset="0"/>
                <a:cs typeface="Times New Roman"/>
                <a:sym typeface="Times New Roman"/>
              </a:rPr>
              <a:t>Thank you</a:t>
            </a:r>
            <a:endParaRPr sz="2200" dirty="0">
              <a:solidFill>
                <a:schemeClr val="dk1"/>
              </a:solidFill>
              <a:latin typeface="Lucida Sans" panose="020B0602030504020204" pitchFamily="34" charset="0"/>
              <a:ea typeface="Verdana" panose="020B0604030504040204" pitchFamily="34" charset="0"/>
              <a:cs typeface="Times New Roman"/>
              <a:sym typeface="Times New Roman"/>
            </a:endParaRPr>
          </a:p>
        </p:txBody>
      </p:sp>
      <p:pic>
        <p:nvPicPr>
          <p:cNvPr id="3" name="Picture 2">
            <a:extLst>
              <a:ext uri="{FF2B5EF4-FFF2-40B4-BE49-F238E27FC236}">
                <a16:creationId xmlns:a16="http://schemas.microsoft.com/office/drawing/2014/main" id="{65762771-F419-4AC5-9A44-E1ED63A15B54}"/>
              </a:ext>
            </a:extLst>
          </p:cNvPr>
          <p:cNvPicPr>
            <a:picLocks noChangeAspect="1"/>
          </p:cNvPicPr>
          <p:nvPr/>
        </p:nvPicPr>
        <p:blipFill>
          <a:blip r:embed="rId5"/>
          <a:stretch>
            <a:fillRect/>
          </a:stretch>
        </p:blipFill>
        <p:spPr>
          <a:xfrm>
            <a:off x="7601651" y="2506653"/>
            <a:ext cx="3996676" cy="2128100"/>
          </a:xfrm>
          <a:prstGeom prst="rect">
            <a:avLst/>
          </a:prstGeom>
          <a:ln>
            <a:noFill/>
          </a:ln>
          <a:effectLst>
            <a:outerShdw blurRad="190500" algn="tl" rotWithShape="0">
              <a:srgbClr val="000000">
                <a:alpha val="70000"/>
              </a:srgbClr>
            </a:outerShdw>
          </a:effectLst>
          <a:scene3d>
            <a:camera prst="orthographicFront"/>
            <a:lightRig rig="threePt" dir="t"/>
          </a:scene3d>
          <a:sp3d>
            <a:bevelT prst="slope"/>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randombar(horizontal)">
                                      <p:cBhvr>
                                        <p:cTn id="7" dur="500"/>
                                        <p:tgtEl>
                                          <p:spTgt spid="13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0"/>
                                        </p:tgtEl>
                                        <p:attrNameLst>
                                          <p:attrName>style.visibility</p:attrName>
                                        </p:attrNameLst>
                                      </p:cBhvr>
                                      <p:to>
                                        <p:strVal val="visible"/>
                                      </p:to>
                                    </p:set>
                                    <p:animEffect transition="in" filter="randombar(horizontal)">
                                      <p:cBhvr>
                                        <p:cTn id="10" dur="500"/>
                                        <p:tgtEl>
                                          <p:spTgt spid="140"/>
                                        </p:tgtEl>
                                      </p:cBhvr>
                                    </p:animEffect>
                                  </p:childTnLst>
                                </p:cTn>
                              </p:par>
                              <p:par>
                                <p:cTn id="11" presetID="14" presetClass="entr" presetSubtype="10" fill="hold" nodeType="withEffect">
                                  <p:stCondLst>
                                    <p:cond delay="0"/>
                                  </p:stCondLst>
                                  <p:childTnLst>
                                    <p:set>
                                      <p:cBhvr>
                                        <p:cTn id="12" dur="1" fill="hold">
                                          <p:stCondLst>
                                            <p:cond delay="0"/>
                                          </p:stCondLst>
                                        </p:cTn>
                                        <p:tgtEl>
                                          <p:spTgt spid="141"/>
                                        </p:tgtEl>
                                        <p:attrNameLst>
                                          <p:attrName>style.visibility</p:attrName>
                                        </p:attrNameLst>
                                      </p:cBhvr>
                                      <p:to>
                                        <p:strVal val="visible"/>
                                      </p:to>
                                    </p:set>
                                    <p:animEffect transition="in" filter="randombar(horizontal)">
                                      <p:cBhvr>
                                        <p:cTn id="13" dur="500"/>
                                        <p:tgtEl>
                                          <p:spTgt spid="14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42"/>
                                        </p:tgtEl>
                                        <p:attrNameLst>
                                          <p:attrName>style.visibility</p:attrName>
                                        </p:attrNameLst>
                                      </p:cBhvr>
                                      <p:to>
                                        <p:strVal val="visible"/>
                                      </p:to>
                                    </p:set>
                                    <p:animEffect transition="in" filter="randombar(horizontal)">
                                      <p:cBhvr>
                                        <p:cTn id="16" dur="500"/>
                                        <p:tgtEl>
                                          <p:spTgt spid="142"/>
                                        </p:tgtEl>
                                      </p:cBhvr>
                                    </p:animEffect>
                                  </p:childTnLst>
                                </p:cTn>
                              </p:par>
                              <p:par>
                                <p:cTn id="17" presetID="14" presetClass="entr" presetSubtype="1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P spid="140" grpId="0"/>
      <p:bldP spid="14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322"/>
        <p:cNvGrpSpPr/>
        <p:nvPr/>
      </p:nvGrpSpPr>
      <p:grpSpPr>
        <a:xfrm>
          <a:off x="0" y="0"/>
          <a:ext cx="0" cy="0"/>
          <a:chOff x="0" y="0"/>
          <a:chExt cx="0" cy="0"/>
        </a:xfrm>
      </p:grpSpPr>
      <p:sp>
        <p:nvSpPr>
          <p:cNvPr id="15" name="Rectangle: Diagonal Corners Rounded 14">
            <a:extLst>
              <a:ext uri="{FF2B5EF4-FFF2-40B4-BE49-F238E27FC236}">
                <a16:creationId xmlns:a16="http://schemas.microsoft.com/office/drawing/2014/main" id="{4C0538B6-BA84-4402-909F-CAAA82A6A640}"/>
              </a:ext>
            </a:extLst>
          </p:cNvPr>
          <p:cNvSpPr/>
          <p:nvPr/>
        </p:nvSpPr>
        <p:spPr>
          <a:xfrm>
            <a:off x="7463117" y="2604070"/>
            <a:ext cx="4029635" cy="1622613"/>
          </a:xfrm>
          <a:prstGeom prst="round2Diag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23" name="Google Shape;323;p32"/>
          <p:cNvSpPr txBox="1">
            <a:spLocks noGrp="1"/>
          </p:cNvSpPr>
          <p:nvPr>
            <p:ph type="title"/>
          </p:nvPr>
        </p:nvSpPr>
        <p:spPr>
          <a:xfrm>
            <a:off x="228600" y="94714"/>
            <a:ext cx="10515600"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GB" sz="4400" b="1" dirty="0">
                <a:latin typeface="Lucida Sans" panose="020B0602030504020204" pitchFamily="34" charset="0"/>
              </a:rPr>
              <a:t>DATA VISUALIZATION</a:t>
            </a:r>
            <a:endParaRPr sz="4400" b="1" dirty="0">
              <a:latin typeface="Lucida Sans" panose="020B0602030504020204" pitchFamily="34" charset="0"/>
            </a:endParaRPr>
          </a:p>
        </p:txBody>
      </p:sp>
      <p:pic>
        <p:nvPicPr>
          <p:cNvPr id="324" name="Google Shape;324;p32"/>
          <p:cNvPicPr preferRelativeResize="0"/>
          <p:nvPr/>
        </p:nvPicPr>
        <p:blipFill rotWithShape="1">
          <a:blip r:embed="rId4">
            <a:alphaModFix/>
          </a:blip>
          <a:srcRect/>
          <a:stretch/>
        </p:blipFill>
        <p:spPr>
          <a:xfrm>
            <a:off x="9580951" y="6040102"/>
            <a:ext cx="2592012" cy="805375"/>
          </a:xfrm>
          <a:prstGeom prst="rect">
            <a:avLst/>
          </a:prstGeom>
          <a:noFill/>
          <a:ln>
            <a:noFill/>
          </a:ln>
        </p:spPr>
      </p:pic>
      <p:sp>
        <p:nvSpPr>
          <p:cNvPr id="325" name="Google Shape;325;p32"/>
          <p:cNvSpPr txBox="1"/>
          <p:nvPr/>
        </p:nvSpPr>
        <p:spPr>
          <a:xfrm>
            <a:off x="684679" y="1048255"/>
            <a:ext cx="2282638"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dirty="0">
                <a:latin typeface="Lucida Sans" panose="020B0602030504020204" pitchFamily="34" charset="0"/>
                <a:ea typeface="Calibri"/>
                <a:cs typeface="Calibri"/>
                <a:sym typeface="Calibri"/>
              </a:rPr>
              <a:t>2. BAR CHART</a:t>
            </a:r>
            <a:endParaRPr sz="1800" b="1" dirty="0">
              <a:latin typeface="Lucida Sans" panose="020B0602030504020204" pitchFamily="34" charset="0"/>
              <a:ea typeface="Calibri"/>
              <a:cs typeface="Calibri"/>
              <a:sym typeface="Calibri"/>
            </a:endParaRPr>
          </a:p>
        </p:txBody>
      </p:sp>
      <p:sp>
        <p:nvSpPr>
          <p:cNvPr id="2" name="TextBox 1">
            <a:extLst>
              <a:ext uri="{FF2B5EF4-FFF2-40B4-BE49-F238E27FC236}">
                <a16:creationId xmlns:a16="http://schemas.microsoft.com/office/drawing/2014/main" id="{09F9CFD8-E5FC-415F-8A53-62CCCB7CB9AD}"/>
              </a:ext>
            </a:extLst>
          </p:cNvPr>
          <p:cNvSpPr txBox="1"/>
          <p:nvPr/>
        </p:nvSpPr>
        <p:spPr>
          <a:xfrm>
            <a:off x="1304789" y="1610123"/>
            <a:ext cx="10434918" cy="738664"/>
          </a:xfrm>
          <a:prstGeom prst="rect">
            <a:avLst/>
          </a:prstGeom>
          <a:noFill/>
        </p:spPr>
        <p:txBody>
          <a:bodyPr wrap="square" rtlCol="0">
            <a:spAutoFit/>
          </a:bodyPr>
          <a:lstStyle/>
          <a:p>
            <a:pPr marL="285750" indent="-285750">
              <a:buFont typeface="Wingdings" panose="05000000000000000000" pitchFamily="2" charset="2"/>
              <a:buChar char="ü"/>
            </a:pPr>
            <a:r>
              <a:rPr lang="en-GB" dirty="0">
                <a:latin typeface="Lucida Sans" panose="020B0602030504020204" pitchFamily="34" charset="0"/>
              </a:rPr>
              <a:t>A bar chart is a common type of chart that presents categorical data with rectangular bars. Each bar's length or height is proportional to the values it represents. Bar charts are useful for comparing the quantities of different categories or for showing the distribution of a single categorical variable.</a:t>
            </a:r>
            <a:endParaRPr lang="en-IN" dirty="0">
              <a:latin typeface="Lucida Sans" panose="020B0602030504020204" pitchFamily="34" charset="0"/>
            </a:endParaRPr>
          </a:p>
        </p:txBody>
      </p:sp>
      <p:sp>
        <p:nvSpPr>
          <p:cNvPr id="5" name="Rectangle 2">
            <a:extLst>
              <a:ext uri="{FF2B5EF4-FFF2-40B4-BE49-F238E27FC236}">
                <a16:creationId xmlns:a16="http://schemas.microsoft.com/office/drawing/2014/main" id="{6212B674-EBE4-4B9D-9044-7B11B4F66F34}"/>
              </a:ext>
            </a:extLst>
          </p:cNvPr>
          <p:cNvSpPr>
            <a:spLocks noChangeArrowheads="1"/>
          </p:cNvSpPr>
          <p:nvPr/>
        </p:nvSpPr>
        <p:spPr bwMode="auto">
          <a:xfrm>
            <a:off x="-19037" y="-167093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REGION AND QTY</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097" name="Picture 5">
            <a:extLst>
              <a:ext uri="{FF2B5EF4-FFF2-40B4-BE49-F238E27FC236}">
                <a16:creationId xmlns:a16="http://schemas.microsoft.com/office/drawing/2014/main" id="{E8623E02-E199-4FB9-A5FD-7D1F8ED43F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5997" y="3280994"/>
            <a:ext cx="4594467" cy="31507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B2A25FD1-7244-448F-9E4E-D26BCD8A3370}"/>
              </a:ext>
            </a:extLst>
          </p:cNvPr>
          <p:cNvSpPr>
            <a:spLocks noChangeArrowheads="1"/>
          </p:cNvSpPr>
          <p:nvPr/>
        </p:nvSpPr>
        <p:spPr bwMode="auto">
          <a:xfrm>
            <a:off x="7381035" y="4463047"/>
            <a:ext cx="3945579"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200" b="0" i="0" u="none" strike="noStrike" cap="none" normalizeH="0" baseline="0" dirty="0">
                <a:ln>
                  <a:noFill/>
                </a:ln>
                <a:solidFill>
                  <a:schemeClr val="tx1"/>
                </a:solidFill>
                <a:effectLst/>
                <a:latin typeface="Lucida Sans" panose="020B0602030504020204" pitchFamily="34" charset="0"/>
                <a:ea typeface="Calibri" panose="020F0502020204030204" pitchFamily="34" charset="0"/>
                <a:cs typeface="Times New Roman" panose="02020603050405020304" pitchFamily="18" charset="0"/>
              </a:rPr>
              <a:t>THERE ARE FOUR REGIONS (SOUTH ,NORTH, EAST,WEST)</a:t>
            </a:r>
            <a:endParaRPr kumimoji="0" lang="en-US" altLang="en-US" sz="1200" b="0" i="0" u="none" strike="noStrike" cap="none" normalizeH="0" baseline="0" dirty="0">
              <a:ln>
                <a:noFill/>
              </a:ln>
              <a:solidFill>
                <a:schemeClr val="tx1"/>
              </a:solidFill>
              <a:effectLst/>
              <a:latin typeface="Lucida Sans" panose="020B0602030504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200" b="0" i="0" u="none" strike="noStrike" cap="none" normalizeH="0" baseline="0" dirty="0">
                <a:ln>
                  <a:noFill/>
                </a:ln>
                <a:solidFill>
                  <a:schemeClr val="tx1"/>
                </a:solidFill>
                <a:effectLst/>
                <a:latin typeface="Lucida Sans" panose="020B0602030504020204" pitchFamily="34" charset="0"/>
                <a:ea typeface="Calibri" panose="020F0502020204030204" pitchFamily="34" charset="0"/>
                <a:cs typeface="Times New Roman" panose="02020603050405020304" pitchFamily="18" charset="0"/>
              </a:rPr>
              <a:t>THE QTY IN THE WEST IS MOST THAN THE REST OF ALL REGIONS</a:t>
            </a:r>
            <a:endParaRPr kumimoji="0" lang="en-US" altLang="en-US" sz="1200" b="0" i="0" u="none" strike="noStrike" cap="none" normalizeH="0" baseline="0" dirty="0">
              <a:ln>
                <a:noFill/>
              </a:ln>
              <a:solidFill>
                <a:schemeClr val="tx1"/>
              </a:solidFill>
              <a:effectLst/>
              <a:latin typeface="Lucida Sans" panose="020B0602030504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200" b="0" i="0" u="none" strike="noStrike" cap="none" normalizeH="0" baseline="0" dirty="0">
                <a:ln>
                  <a:noFill/>
                </a:ln>
                <a:solidFill>
                  <a:schemeClr val="tx1"/>
                </a:solidFill>
                <a:effectLst/>
                <a:latin typeface="Lucida Sans" panose="020B0602030504020204" pitchFamily="34" charset="0"/>
                <a:ea typeface="Calibri" panose="020F0502020204030204" pitchFamily="34" charset="0"/>
                <a:cs typeface="Times New Roman" panose="02020603050405020304" pitchFamily="18" charset="0"/>
              </a:rPr>
              <a:t>THE QTY IN EAST IS THE LOWEST AMONG THE OTHER REGIONS</a:t>
            </a:r>
            <a:endParaRPr kumimoji="0" lang="en-US" altLang="en-US" sz="1200" b="0" i="0" u="none" strike="noStrike" cap="none" normalizeH="0" baseline="0" dirty="0">
              <a:ln>
                <a:noFill/>
              </a:ln>
              <a:solidFill>
                <a:schemeClr val="tx1"/>
              </a:solidFill>
              <a:effectLst/>
              <a:latin typeface="Lucida Sans" panose="020B0602030504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200" b="0" i="0" u="none" strike="noStrike" cap="none" normalizeH="0" baseline="0" dirty="0">
                <a:ln>
                  <a:noFill/>
                </a:ln>
                <a:solidFill>
                  <a:schemeClr val="tx1"/>
                </a:solidFill>
                <a:effectLst/>
                <a:latin typeface="Lucida Sans" panose="020B0602030504020204" pitchFamily="34" charset="0"/>
                <a:ea typeface="Calibri" panose="020F0502020204030204" pitchFamily="34" charset="0"/>
                <a:cs typeface="Times New Roman" panose="02020603050405020304" pitchFamily="18" charset="0"/>
              </a:rPr>
              <a:t>THE SOUTH AND NORTH REGIONS ARE AMONG THE SAME QTY</a:t>
            </a:r>
            <a:endParaRPr kumimoji="0" lang="en-US" altLang="en-US" sz="1200" b="0" i="0" u="none" strike="noStrike" cap="none" normalizeH="0" baseline="0" dirty="0">
              <a:ln>
                <a:noFill/>
              </a:ln>
              <a:solidFill>
                <a:schemeClr val="tx1"/>
              </a:solidFill>
              <a:effectLst/>
              <a:latin typeface="Lucida Sans" panose="020B0602030504020204" pitchFamily="34" charset="0"/>
            </a:endParaRPr>
          </a:p>
        </p:txBody>
      </p:sp>
      <p:sp>
        <p:nvSpPr>
          <p:cNvPr id="7" name="Rectangle 6">
            <a:extLst>
              <a:ext uri="{FF2B5EF4-FFF2-40B4-BE49-F238E27FC236}">
                <a16:creationId xmlns:a16="http://schemas.microsoft.com/office/drawing/2014/main" id="{229DEB16-1CD5-4677-AC3D-D5AF8F1A4E95}"/>
              </a:ext>
            </a:extLst>
          </p:cNvPr>
          <p:cNvSpPr/>
          <p:nvPr/>
        </p:nvSpPr>
        <p:spPr>
          <a:xfrm>
            <a:off x="980253" y="2642856"/>
            <a:ext cx="1691489" cy="344069"/>
          </a:xfrm>
          <a:prstGeom prst="rect">
            <a:avLst/>
          </a:prstGeom>
        </p:spPr>
        <p:txBody>
          <a:bodyPr wrap="none">
            <a:spAutoFit/>
          </a:bodyPr>
          <a:lstStyle/>
          <a:p>
            <a:pPr>
              <a:lnSpc>
                <a:spcPct val="107000"/>
              </a:lnSpc>
              <a:spcAft>
                <a:spcPts val="800"/>
              </a:spcAft>
            </a:pPr>
            <a:r>
              <a:rPr lang="en-IN" sz="1600" b="1" dirty="0">
                <a:latin typeface="Calibri" panose="020F0502020204030204" pitchFamily="34" charset="0"/>
                <a:ea typeface="Calibri" panose="020F0502020204030204" pitchFamily="34" charset="0"/>
                <a:cs typeface="Times New Roman" panose="02020603050405020304" pitchFamily="18" charset="0"/>
              </a:rPr>
              <a:t>REGION AND QTY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8D83B62F-34B4-4C26-9646-DEE0053BED06}"/>
              </a:ext>
            </a:extLst>
          </p:cNvPr>
          <p:cNvSpPr txBox="1"/>
          <p:nvPr/>
        </p:nvSpPr>
        <p:spPr>
          <a:xfrm>
            <a:off x="8801731" y="2851919"/>
            <a:ext cx="1558440" cy="369332"/>
          </a:xfrm>
          <a:prstGeom prst="rect">
            <a:avLst/>
          </a:prstGeom>
          <a:noFill/>
        </p:spPr>
        <p:txBody>
          <a:bodyPr wrap="square" rtlCol="0">
            <a:spAutoFit/>
          </a:bodyPr>
          <a:lstStyle/>
          <a:p>
            <a:r>
              <a:rPr lang="en-GB" sz="1800" b="1" dirty="0">
                <a:latin typeface="Lucida Handwriting" panose="03010101010101010101" pitchFamily="66" charset="0"/>
              </a:rPr>
              <a:t>Coding:</a:t>
            </a:r>
            <a:endParaRPr lang="en-IN" sz="1800" b="1" dirty="0">
              <a:latin typeface="Lucida Handwriting" panose="03010101010101010101" pitchFamily="66" charset="0"/>
            </a:endParaRPr>
          </a:p>
        </p:txBody>
      </p:sp>
      <p:pic>
        <p:nvPicPr>
          <p:cNvPr id="8" name="Picture 7">
            <a:extLst>
              <a:ext uri="{FF2B5EF4-FFF2-40B4-BE49-F238E27FC236}">
                <a16:creationId xmlns:a16="http://schemas.microsoft.com/office/drawing/2014/main" id="{14244092-B4DC-4E33-A1C0-B286BFC50478}"/>
              </a:ext>
            </a:extLst>
          </p:cNvPr>
          <p:cNvPicPr>
            <a:picLocks noChangeAspect="1"/>
          </p:cNvPicPr>
          <p:nvPr/>
        </p:nvPicPr>
        <p:blipFill>
          <a:blip r:embed="rId6"/>
          <a:stretch>
            <a:fillRect/>
          </a:stretch>
        </p:blipFill>
        <p:spPr>
          <a:xfrm>
            <a:off x="7667931" y="3414021"/>
            <a:ext cx="3620005" cy="371527"/>
          </a:xfrm>
          <a:prstGeom prst="rect">
            <a:avLst/>
          </a:prstGeom>
        </p:spPr>
      </p:pic>
    </p:spTree>
    <p:extLst>
      <p:ext uri="{BB962C8B-B14F-4D97-AF65-F5344CB8AC3E}">
        <p14:creationId xmlns:p14="http://schemas.microsoft.com/office/powerpoint/2010/main" val="167332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23"/>
                                        </p:tgtEl>
                                        <p:attrNameLst>
                                          <p:attrName>style.visibility</p:attrName>
                                        </p:attrNameLst>
                                      </p:cBhvr>
                                      <p:to>
                                        <p:strVal val="visible"/>
                                      </p:to>
                                    </p:set>
                                    <p:animEffect transition="in" filter="randombar(horizontal)">
                                      <p:cBhvr>
                                        <p:cTn id="10" dur="500"/>
                                        <p:tgtEl>
                                          <p:spTgt spid="323"/>
                                        </p:tgtEl>
                                      </p:cBhvr>
                                    </p:animEffect>
                                  </p:childTnLst>
                                </p:cTn>
                              </p:par>
                              <p:par>
                                <p:cTn id="11" presetID="14" presetClass="entr" presetSubtype="10" fill="hold" nodeType="withEffect">
                                  <p:stCondLst>
                                    <p:cond delay="0"/>
                                  </p:stCondLst>
                                  <p:childTnLst>
                                    <p:set>
                                      <p:cBhvr>
                                        <p:cTn id="12" dur="1" fill="hold">
                                          <p:stCondLst>
                                            <p:cond delay="0"/>
                                          </p:stCondLst>
                                        </p:cTn>
                                        <p:tgtEl>
                                          <p:spTgt spid="324"/>
                                        </p:tgtEl>
                                        <p:attrNameLst>
                                          <p:attrName>style.visibility</p:attrName>
                                        </p:attrNameLst>
                                      </p:cBhvr>
                                      <p:to>
                                        <p:strVal val="visible"/>
                                      </p:to>
                                    </p:set>
                                    <p:animEffect transition="in" filter="randombar(horizontal)">
                                      <p:cBhvr>
                                        <p:cTn id="13" dur="500"/>
                                        <p:tgtEl>
                                          <p:spTgt spid="32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25"/>
                                        </p:tgtEl>
                                        <p:attrNameLst>
                                          <p:attrName>style.visibility</p:attrName>
                                        </p:attrNameLst>
                                      </p:cBhvr>
                                      <p:to>
                                        <p:strVal val="visible"/>
                                      </p:to>
                                    </p:set>
                                    <p:animEffect transition="in" filter="randombar(horizontal)">
                                      <p:cBhvr>
                                        <p:cTn id="16" dur="500"/>
                                        <p:tgtEl>
                                          <p:spTgt spid="325"/>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par>
                                <p:cTn id="23" presetID="14" presetClass="entr" presetSubtype="10" fill="hold" nodeType="withEffect">
                                  <p:stCondLst>
                                    <p:cond delay="0"/>
                                  </p:stCondLst>
                                  <p:childTnLst>
                                    <p:set>
                                      <p:cBhvr>
                                        <p:cTn id="24" dur="1" fill="hold">
                                          <p:stCondLst>
                                            <p:cond delay="0"/>
                                          </p:stCondLst>
                                        </p:cTn>
                                        <p:tgtEl>
                                          <p:spTgt spid="4097"/>
                                        </p:tgtEl>
                                        <p:attrNameLst>
                                          <p:attrName>style.visibility</p:attrName>
                                        </p:attrNameLst>
                                      </p:cBhvr>
                                      <p:to>
                                        <p:strVal val="visible"/>
                                      </p:to>
                                    </p:set>
                                    <p:animEffect transition="in" filter="randombar(horizontal)">
                                      <p:cBhvr>
                                        <p:cTn id="25" dur="500"/>
                                        <p:tgtEl>
                                          <p:spTgt spid="4097"/>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randombar(horizontal)">
                                      <p:cBhvr>
                                        <p:cTn id="31" dur="500"/>
                                        <p:tgtEl>
                                          <p:spTgt spid="7"/>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randombar(horizontal)">
                                      <p:cBhvr>
                                        <p:cTn id="34" dur="500"/>
                                        <p:tgtEl>
                                          <p:spTgt spid="13"/>
                                        </p:tgtEl>
                                      </p:cBhvr>
                                    </p:animEffect>
                                  </p:childTnLst>
                                </p:cTn>
                              </p:par>
                              <p:par>
                                <p:cTn id="35" presetID="14" presetClass="entr" presetSubtype="1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randombar(horizontal)">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23" grpId="0"/>
      <p:bldP spid="325" grpId="0"/>
      <p:bldP spid="2" grpId="0"/>
      <p:bldP spid="5" grpId="0"/>
      <p:bldP spid="6" grpId="0"/>
      <p:bldP spid="7"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322"/>
        <p:cNvGrpSpPr/>
        <p:nvPr/>
      </p:nvGrpSpPr>
      <p:grpSpPr>
        <a:xfrm>
          <a:off x="0" y="0"/>
          <a:ext cx="0" cy="0"/>
          <a:chOff x="0" y="0"/>
          <a:chExt cx="0" cy="0"/>
        </a:xfrm>
      </p:grpSpPr>
      <p:sp>
        <p:nvSpPr>
          <p:cNvPr id="15" name="Rectangle: Diagonal Corners Rounded 14">
            <a:extLst>
              <a:ext uri="{FF2B5EF4-FFF2-40B4-BE49-F238E27FC236}">
                <a16:creationId xmlns:a16="http://schemas.microsoft.com/office/drawing/2014/main" id="{A00753C4-7643-43C4-9EAD-55194959C2C0}"/>
              </a:ext>
            </a:extLst>
          </p:cNvPr>
          <p:cNvSpPr/>
          <p:nvPr/>
        </p:nvSpPr>
        <p:spPr>
          <a:xfrm>
            <a:off x="7463117" y="2617693"/>
            <a:ext cx="4361463" cy="1524001"/>
          </a:xfrm>
          <a:prstGeom prst="round2Diag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323" name="Google Shape;323;p32"/>
          <p:cNvSpPr txBox="1">
            <a:spLocks noGrp="1"/>
          </p:cNvSpPr>
          <p:nvPr>
            <p:ph type="title"/>
          </p:nvPr>
        </p:nvSpPr>
        <p:spPr>
          <a:xfrm>
            <a:off x="228600" y="94714"/>
            <a:ext cx="10515600"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GB" sz="4400" b="1" dirty="0">
                <a:latin typeface="Lucida Sans" panose="020B0602030504020204" pitchFamily="34" charset="0"/>
              </a:rPr>
              <a:t>DATA VISUALIZATION</a:t>
            </a:r>
            <a:endParaRPr sz="4400" b="1" dirty="0">
              <a:latin typeface="Lucida Sans" panose="020B0602030504020204" pitchFamily="34" charset="0"/>
            </a:endParaRPr>
          </a:p>
        </p:txBody>
      </p:sp>
      <p:pic>
        <p:nvPicPr>
          <p:cNvPr id="324" name="Google Shape;324;p32"/>
          <p:cNvPicPr preferRelativeResize="0"/>
          <p:nvPr/>
        </p:nvPicPr>
        <p:blipFill rotWithShape="1">
          <a:blip r:embed="rId4">
            <a:alphaModFix/>
          </a:blip>
          <a:srcRect/>
          <a:stretch/>
        </p:blipFill>
        <p:spPr>
          <a:xfrm>
            <a:off x="9580951" y="6040102"/>
            <a:ext cx="2592012" cy="805375"/>
          </a:xfrm>
          <a:prstGeom prst="rect">
            <a:avLst/>
          </a:prstGeom>
          <a:noFill/>
          <a:ln>
            <a:noFill/>
          </a:ln>
        </p:spPr>
      </p:pic>
      <p:sp>
        <p:nvSpPr>
          <p:cNvPr id="325" name="Google Shape;325;p32"/>
          <p:cNvSpPr txBox="1"/>
          <p:nvPr/>
        </p:nvSpPr>
        <p:spPr>
          <a:xfrm>
            <a:off x="684678" y="1048255"/>
            <a:ext cx="3080497"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dirty="0">
                <a:latin typeface="Lucida Sans" panose="020B0602030504020204" pitchFamily="34" charset="0"/>
                <a:ea typeface="Calibri"/>
                <a:cs typeface="Calibri"/>
                <a:sym typeface="Calibri"/>
              </a:rPr>
              <a:t>3. HISTOGRAM CHART</a:t>
            </a:r>
            <a:endParaRPr sz="1800" b="1" dirty="0">
              <a:latin typeface="Lucida Sans" panose="020B0602030504020204" pitchFamily="34" charset="0"/>
              <a:ea typeface="Calibri"/>
              <a:cs typeface="Calibri"/>
              <a:sym typeface="Calibri"/>
            </a:endParaRPr>
          </a:p>
        </p:txBody>
      </p:sp>
      <p:sp>
        <p:nvSpPr>
          <p:cNvPr id="2" name="TextBox 1">
            <a:extLst>
              <a:ext uri="{FF2B5EF4-FFF2-40B4-BE49-F238E27FC236}">
                <a16:creationId xmlns:a16="http://schemas.microsoft.com/office/drawing/2014/main" id="{09F9CFD8-E5FC-415F-8A53-62CCCB7CB9AD}"/>
              </a:ext>
            </a:extLst>
          </p:cNvPr>
          <p:cNvSpPr txBox="1"/>
          <p:nvPr/>
        </p:nvSpPr>
        <p:spPr>
          <a:xfrm>
            <a:off x="1304789" y="1610123"/>
            <a:ext cx="10434918" cy="738664"/>
          </a:xfrm>
          <a:prstGeom prst="rect">
            <a:avLst/>
          </a:prstGeom>
          <a:noFill/>
        </p:spPr>
        <p:txBody>
          <a:bodyPr wrap="square" rtlCol="0">
            <a:spAutoFit/>
          </a:bodyPr>
          <a:lstStyle/>
          <a:p>
            <a:pPr marL="285750" indent="-285750">
              <a:buFont typeface="Wingdings" panose="05000000000000000000" pitchFamily="2" charset="2"/>
              <a:buChar char="ü"/>
            </a:pPr>
            <a:r>
              <a:rPr lang="en-GB" dirty="0">
                <a:latin typeface="Lucida Sans" panose="020B0602030504020204" pitchFamily="34" charset="0"/>
              </a:rPr>
              <a:t>A histogram is a graphical representation of the distribution of a dataset. It shows the frequency of data points falling within specified ranges (bins). Histograms are commonly used to visualize the underlying probability distribution of a continuous variable. </a:t>
            </a:r>
            <a:endParaRPr lang="en-IN" dirty="0">
              <a:latin typeface="Lucida Sans" panose="020B0602030504020204" pitchFamily="34" charset="0"/>
            </a:endParaRPr>
          </a:p>
        </p:txBody>
      </p:sp>
      <p:sp>
        <p:nvSpPr>
          <p:cNvPr id="3" name="Rectangle 2">
            <a:extLst>
              <a:ext uri="{FF2B5EF4-FFF2-40B4-BE49-F238E27FC236}">
                <a16:creationId xmlns:a16="http://schemas.microsoft.com/office/drawing/2014/main" id="{960D34B1-D6F2-4C07-80E6-B4E4550B2C29}"/>
              </a:ext>
            </a:extLst>
          </p:cNvPr>
          <p:cNvSpPr>
            <a:spLocks noChangeArrowheads="1"/>
          </p:cNvSpPr>
          <p:nvPr/>
        </p:nvSpPr>
        <p:spPr bwMode="auto">
          <a:xfrm>
            <a:off x="978832" y="2854779"/>
            <a:ext cx="1246094"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WHNAME</a:t>
            </a:r>
            <a:endParaRPr kumimoji="0" lang="en-GB"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pic>
        <p:nvPicPr>
          <p:cNvPr id="5121" name="Picture 18">
            <a:extLst>
              <a:ext uri="{FF2B5EF4-FFF2-40B4-BE49-F238E27FC236}">
                <a16:creationId xmlns:a16="http://schemas.microsoft.com/office/drawing/2014/main" id="{F0BC31C2-F742-4797-A8F7-2772E98AA1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1879" y="3361647"/>
            <a:ext cx="5206814" cy="308114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D5D1B7A-32E4-4B30-A8CD-1D088486AFBF}"/>
              </a:ext>
            </a:extLst>
          </p:cNvPr>
          <p:cNvSpPr>
            <a:spLocks noChangeArrowheads="1"/>
          </p:cNvSpPr>
          <p:nvPr/>
        </p:nvSpPr>
        <p:spPr bwMode="auto">
          <a:xfrm rot="10800000" flipV="1">
            <a:off x="7337321" y="4487669"/>
            <a:ext cx="44872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GB" altLang="en-US" sz="1200" b="0" i="0" u="none" strike="noStrike" cap="none" normalizeH="0" baseline="0" dirty="0">
                <a:ln>
                  <a:noFill/>
                </a:ln>
                <a:solidFill>
                  <a:schemeClr val="tx1"/>
                </a:solidFill>
                <a:effectLst/>
                <a:latin typeface="Lucida Sans" panose="020B0602030504020204" pitchFamily="34" charset="0"/>
                <a:ea typeface="Calibri" panose="020F0502020204030204" pitchFamily="34" charset="0"/>
                <a:cs typeface="Times New Roman" panose="02020603050405020304" pitchFamily="18" charset="0"/>
              </a:rPr>
              <a:t>THE WAREHOUSE OF 1020-1040 ARE THE HIGHEST USE WAREHOUSE</a:t>
            </a:r>
            <a:endParaRPr kumimoji="0" lang="en-GB" altLang="en-US" sz="800" b="0" i="0" u="none" strike="noStrike" cap="none" normalizeH="0" baseline="0" dirty="0">
              <a:ln>
                <a:noFill/>
              </a:ln>
              <a:solidFill>
                <a:schemeClr val="tx1"/>
              </a:solidFill>
              <a:effectLst/>
              <a:latin typeface="Lucida Sans" panose="020B0602030504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GB" altLang="en-US" sz="1200" b="0" i="0" u="none" strike="noStrike" cap="none" normalizeH="0" baseline="0" dirty="0">
                <a:ln>
                  <a:noFill/>
                </a:ln>
                <a:solidFill>
                  <a:schemeClr val="tx1"/>
                </a:solidFill>
                <a:effectLst/>
                <a:latin typeface="Lucida Sans" panose="020B0602030504020204" pitchFamily="34" charset="0"/>
                <a:ea typeface="Calibri" panose="020F0502020204030204" pitchFamily="34" charset="0"/>
                <a:cs typeface="Times New Roman" panose="02020603050405020304" pitchFamily="18" charset="0"/>
              </a:rPr>
              <a:t>THE WAREHOUSE FROM 1000-1020 ARE SAME AMOUNT AS THE WAREHOUSE BETWEEN 1020-1040</a:t>
            </a:r>
            <a:endParaRPr kumimoji="0" lang="en-GB" altLang="en-US" sz="800" b="0" i="0" u="none" strike="noStrike" cap="none" normalizeH="0" baseline="0" dirty="0">
              <a:ln>
                <a:noFill/>
              </a:ln>
              <a:solidFill>
                <a:schemeClr val="tx1"/>
              </a:solidFill>
              <a:effectLst/>
              <a:latin typeface="Lucida Sans" panose="020B0602030504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GB" altLang="en-US" sz="1200" b="0" i="0" u="none" strike="noStrike" cap="none" normalizeH="0" baseline="0" dirty="0">
                <a:ln>
                  <a:noFill/>
                </a:ln>
                <a:solidFill>
                  <a:schemeClr val="tx1"/>
                </a:solidFill>
                <a:effectLst/>
                <a:latin typeface="Lucida Sans" panose="020B0602030504020204" pitchFamily="34" charset="0"/>
                <a:ea typeface="Calibri" panose="020F0502020204030204" pitchFamily="34" charset="0"/>
                <a:cs typeface="Times New Roman" panose="02020603050405020304" pitchFamily="18" charset="0"/>
              </a:rPr>
              <a:t>THE WAREHOUSE 1060-1080 ARE THE LOWEST USE</a:t>
            </a:r>
            <a:endParaRPr kumimoji="0" lang="en-GB" altLang="en-US" sz="800" b="0" i="0" u="none" strike="noStrike" cap="none" normalizeH="0" baseline="0" dirty="0">
              <a:ln>
                <a:noFill/>
              </a:ln>
              <a:solidFill>
                <a:schemeClr val="tx1"/>
              </a:solidFill>
              <a:effectLst/>
              <a:latin typeface="Lucida Sans" panose="020B0602030504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GB" altLang="en-US" sz="1200" b="0" i="0" u="none" strike="noStrike" cap="none" normalizeH="0" baseline="0" dirty="0">
                <a:ln>
                  <a:noFill/>
                </a:ln>
                <a:solidFill>
                  <a:schemeClr val="tx1"/>
                </a:solidFill>
                <a:effectLst/>
                <a:latin typeface="Lucida Sans" panose="020B0602030504020204" pitchFamily="34" charset="0"/>
                <a:ea typeface="Calibri" panose="020F0502020204030204" pitchFamily="34" charset="0"/>
                <a:cs typeface="Times New Roman" panose="02020603050405020304" pitchFamily="18" charset="0"/>
              </a:rPr>
              <a:t>THE WAREHOUSE BETWEEN 1040-1060 ARE THE MODERATE USE </a:t>
            </a:r>
            <a:endParaRPr kumimoji="0" lang="en-GB" altLang="en-US" sz="1800" b="0" i="0" u="none" strike="noStrike" cap="none" normalizeH="0" baseline="0" dirty="0">
              <a:ln>
                <a:noFill/>
              </a:ln>
              <a:solidFill>
                <a:schemeClr val="tx1"/>
              </a:solidFill>
              <a:effectLst/>
              <a:latin typeface="Lucida Sans" panose="020B0602030504020204" pitchFamily="34" charset="0"/>
            </a:endParaRPr>
          </a:p>
        </p:txBody>
      </p:sp>
      <p:pic>
        <p:nvPicPr>
          <p:cNvPr id="8" name="Picture 7">
            <a:extLst>
              <a:ext uri="{FF2B5EF4-FFF2-40B4-BE49-F238E27FC236}">
                <a16:creationId xmlns:a16="http://schemas.microsoft.com/office/drawing/2014/main" id="{655785A9-7C5D-442C-8F1E-99D6727E05A1}"/>
              </a:ext>
            </a:extLst>
          </p:cNvPr>
          <p:cNvPicPr>
            <a:picLocks noChangeAspect="1"/>
          </p:cNvPicPr>
          <p:nvPr/>
        </p:nvPicPr>
        <p:blipFill>
          <a:blip r:embed="rId6"/>
          <a:stretch>
            <a:fillRect/>
          </a:stretch>
        </p:blipFill>
        <p:spPr>
          <a:xfrm>
            <a:off x="7676203" y="3403105"/>
            <a:ext cx="3935290" cy="369332"/>
          </a:xfrm>
          <a:prstGeom prst="rect">
            <a:avLst/>
          </a:prstGeom>
        </p:spPr>
      </p:pic>
      <p:sp>
        <p:nvSpPr>
          <p:cNvPr id="14" name="TextBox 13">
            <a:extLst>
              <a:ext uri="{FF2B5EF4-FFF2-40B4-BE49-F238E27FC236}">
                <a16:creationId xmlns:a16="http://schemas.microsoft.com/office/drawing/2014/main" id="{44034043-8257-4844-B79C-B65D39A2888A}"/>
              </a:ext>
            </a:extLst>
          </p:cNvPr>
          <p:cNvSpPr txBox="1"/>
          <p:nvPr/>
        </p:nvSpPr>
        <p:spPr>
          <a:xfrm>
            <a:off x="8960036" y="2832967"/>
            <a:ext cx="1558440" cy="369332"/>
          </a:xfrm>
          <a:prstGeom prst="rect">
            <a:avLst/>
          </a:prstGeom>
          <a:noFill/>
        </p:spPr>
        <p:txBody>
          <a:bodyPr wrap="square" rtlCol="0">
            <a:spAutoFit/>
          </a:bodyPr>
          <a:lstStyle/>
          <a:p>
            <a:r>
              <a:rPr lang="en-GB" sz="1800" b="1" dirty="0">
                <a:latin typeface="Lucida Handwriting" panose="03010101010101010101" pitchFamily="66" charset="0"/>
              </a:rPr>
              <a:t>Coding:</a:t>
            </a:r>
            <a:endParaRPr lang="en-IN" sz="1800" b="1" dirty="0">
              <a:latin typeface="Lucida Handwriting" panose="03010101010101010101" pitchFamily="66" charset="0"/>
            </a:endParaRPr>
          </a:p>
        </p:txBody>
      </p:sp>
    </p:spTree>
    <p:extLst>
      <p:ext uri="{BB962C8B-B14F-4D97-AF65-F5344CB8AC3E}">
        <p14:creationId xmlns:p14="http://schemas.microsoft.com/office/powerpoint/2010/main" val="13275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23"/>
                                        </p:tgtEl>
                                        <p:attrNameLst>
                                          <p:attrName>style.visibility</p:attrName>
                                        </p:attrNameLst>
                                      </p:cBhvr>
                                      <p:to>
                                        <p:strVal val="visible"/>
                                      </p:to>
                                    </p:set>
                                    <p:animEffect transition="in" filter="barn(inVertical)">
                                      <p:cBhvr>
                                        <p:cTn id="10" dur="500"/>
                                        <p:tgtEl>
                                          <p:spTgt spid="323"/>
                                        </p:tgtEl>
                                      </p:cBhvr>
                                    </p:animEffect>
                                  </p:childTnLst>
                                </p:cTn>
                              </p:par>
                              <p:par>
                                <p:cTn id="11" presetID="16" presetClass="entr" presetSubtype="21" fill="hold" nodeType="withEffect">
                                  <p:stCondLst>
                                    <p:cond delay="0"/>
                                  </p:stCondLst>
                                  <p:childTnLst>
                                    <p:set>
                                      <p:cBhvr>
                                        <p:cTn id="12" dur="1" fill="hold">
                                          <p:stCondLst>
                                            <p:cond delay="0"/>
                                          </p:stCondLst>
                                        </p:cTn>
                                        <p:tgtEl>
                                          <p:spTgt spid="324"/>
                                        </p:tgtEl>
                                        <p:attrNameLst>
                                          <p:attrName>style.visibility</p:attrName>
                                        </p:attrNameLst>
                                      </p:cBhvr>
                                      <p:to>
                                        <p:strVal val="visible"/>
                                      </p:to>
                                    </p:set>
                                    <p:animEffect transition="in" filter="barn(inVertical)">
                                      <p:cBhvr>
                                        <p:cTn id="13" dur="500"/>
                                        <p:tgtEl>
                                          <p:spTgt spid="32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25"/>
                                        </p:tgtEl>
                                        <p:attrNameLst>
                                          <p:attrName>style.visibility</p:attrName>
                                        </p:attrNameLst>
                                      </p:cBhvr>
                                      <p:to>
                                        <p:strVal val="visible"/>
                                      </p:to>
                                    </p:set>
                                    <p:animEffect transition="in" filter="barn(inVertical)">
                                      <p:cBhvr>
                                        <p:cTn id="16" dur="500"/>
                                        <p:tgtEl>
                                          <p:spTgt spid="32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500"/>
                                        <p:tgtEl>
                                          <p:spTgt spid="3"/>
                                        </p:tgtEl>
                                      </p:cBhvr>
                                    </p:animEffect>
                                  </p:childTnLst>
                                </p:cTn>
                              </p:par>
                              <p:par>
                                <p:cTn id="23" presetID="16" presetClass="entr" presetSubtype="21" fill="hold" nodeType="withEffect">
                                  <p:stCondLst>
                                    <p:cond delay="0"/>
                                  </p:stCondLst>
                                  <p:childTnLst>
                                    <p:set>
                                      <p:cBhvr>
                                        <p:cTn id="24" dur="1" fill="hold">
                                          <p:stCondLst>
                                            <p:cond delay="0"/>
                                          </p:stCondLst>
                                        </p:cTn>
                                        <p:tgtEl>
                                          <p:spTgt spid="5121"/>
                                        </p:tgtEl>
                                        <p:attrNameLst>
                                          <p:attrName>style.visibility</p:attrName>
                                        </p:attrNameLst>
                                      </p:cBhvr>
                                      <p:to>
                                        <p:strVal val="visible"/>
                                      </p:to>
                                    </p:set>
                                    <p:animEffect transition="in" filter="barn(inVertical)">
                                      <p:cBhvr>
                                        <p:cTn id="25" dur="500"/>
                                        <p:tgtEl>
                                          <p:spTgt spid="5121"/>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arn(inVertical)">
                                      <p:cBhvr>
                                        <p:cTn id="28" dur="500"/>
                                        <p:tgtEl>
                                          <p:spTgt spid="4"/>
                                        </p:tgtEl>
                                      </p:cBhvr>
                                    </p:animEffect>
                                  </p:childTnLst>
                                </p:cTn>
                              </p:par>
                              <p:par>
                                <p:cTn id="29" presetID="16" presetClass="entr" presetSubtype="21"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arn(inVertical)">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23" grpId="0"/>
      <p:bldP spid="325" grpId="0"/>
      <p:bldP spid="2" grpId="0"/>
      <p:bldP spid="3" grpId="0"/>
      <p:bldP spid="4"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322"/>
        <p:cNvGrpSpPr/>
        <p:nvPr/>
      </p:nvGrpSpPr>
      <p:grpSpPr>
        <a:xfrm>
          <a:off x="0" y="0"/>
          <a:ext cx="0" cy="0"/>
          <a:chOff x="0" y="0"/>
          <a:chExt cx="0" cy="0"/>
        </a:xfrm>
      </p:grpSpPr>
      <p:sp>
        <p:nvSpPr>
          <p:cNvPr id="14" name="Rectangle: Diagonal Corners Rounded 13">
            <a:extLst>
              <a:ext uri="{FF2B5EF4-FFF2-40B4-BE49-F238E27FC236}">
                <a16:creationId xmlns:a16="http://schemas.microsoft.com/office/drawing/2014/main" id="{8CDE3585-AAFD-4F2F-9D1F-68501F000E2B}"/>
              </a:ext>
            </a:extLst>
          </p:cNvPr>
          <p:cNvSpPr/>
          <p:nvPr/>
        </p:nvSpPr>
        <p:spPr>
          <a:xfrm>
            <a:off x="7607760" y="2801280"/>
            <a:ext cx="3795345" cy="1622613"/>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323" name="Google Shape;323;p32"/>
          <p:cNvSpPr txBox="1">
            <a:spLocks noGrp="1"/>
          </p:cNvSpPr>
          <p:nvPr>
            <p:ph type="title"/>
          </p:nvPr>
        </p:nvSpPr>
        <p:spPr>
          <a:xfrm>
            <a:off x="228600" y="94714"/>
            <a:ext cx="10515600"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GB" sz="4400" b="1" dirty="0">
                <a:latin typeface="Lucida Sans" panose="020B0602030504020204" pitchFamily="34" charset="0"/>
              </a:rPr>
              <a:t>DATA VISUALIZATION</a:t>
            </a:r>
            <a:endParaRPr sz="4400" b="1" dirty="0">
              <a:latin typeface="Lucida Sans" panose="020B0602030504020204" pitchFamily="34" charset="0"/>
            </a:endParaRPr>
          </a:p>
        </p:txBody>
      </p:sp>
      <p:pic>
        <p:nvPicPr>
          <p:cNvPr id="324" name="Google Shape;324;p32"/>
          <p:cNvPicPr preferRelativeResize="0"/>
          <p:nvPr/>
        </p:nvPicPr>
        <p:blipFill rotWithShape="1">
          <a:blip r:embed="rId4">
            <a:alphaModFix/>
          </a:blip>
          <a:srcRect/>
          <a:stretch/>
        </p:blipFill>
        <p:spPr>
          <a:xfrm>
            <a:off x="9580951" y="6040102"/>
            <a:ext cx="2592012" cy="805375"/>
          </a:xfrm>
          <a:prstGeom prst="rect">
            <a:avLst/>
          </a:prstGeom>
          <a:noFill/>
          <a:ln>
            <a:noFill/>
          </a:ln>
        </p:spPr>
      </p:pic>
      <p:sp>
        <p:nvSpPr>
          <p:cNvPr id="325" name="Google Shape;325;p32"/>
          <p:cNvSpPr txBox="1"/>
          <p:nvPr/>
        </p:nvSpPr>
        <p:spPr>
          <a:xfrm>
            <a:off x="684678" y="1048255"/>
            <a:ext cx="3080497"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dirty="0">
                <a:latin typeface="Lucida Sans" panose="020B0602030504020204" pitchFamily="34" charset="0"/>
                <a:ea typeface="Calibri"/>
                <a:cs typeface="Calibri"/>
                <a:sym typeface="Calibri"/>
              </a:rPr>
              <a:t>4. SCATTER CHART</a:t>
            </a:r>
            <a:endParaRPr sz="1800" b="1" dirty="0">
              <a:latin typeface="Lucida Sans" panose="020B0602030504020204" pitchFamily="34" charset="0"/>
              <a:ea typeface="Calibri"/>
              <a:cs typeface="Calibri"/>
              <a:sym typeface="Calibri"/>
            </a:endParaRPr>
          </a:p>
        </p:txBody>
      </p:sp>
      <p:sp>
        <p:nvSpPr>
          <p:cNvPr id="2" name="TextBox 1">
            <a:extLst>
              <a:ext uri="{FF2B5EF4-FFF2-40B4-BE49-F238E27FC236}">
                <a16:creationId xmlns:a16="http://schemas.microsoft.com/office/drawing/2014/main" id="{09F9CFD8-E5FC-415F-8A53-62CCCB7CB9AD}"/>
              </a:ext>
            </a:extLst>
          </p:cNvPr>
          <p:cNvSpPr txBox="1"/>
          <p:nvPr/>
        </p:nvSpPr>
        <p:spPr>
          <a:xfrm>
            <a:off x="1304789" y="1610123"/>
            <a:ext cx="10434918" cy="738664"/>
          </a:xfrm>
          <a:prstGeom prst="rect">
            <a:avLst/>
          </a:prstGeom>
          <a:noFill/>
        </p:spPr>
        <p:txBody>
          <a:bodyPr wrap="square" rtlCol="0">
            <a:spAutoFit/>
          </a:bodyPr>
          <a:lstStyle/>
          <a:p>
            <a:pPr marL="285750" indent="-285750">
              <a:buFont typeface="Wingdings" panose="05000000000000000000" pitchFamily="2" charset="2"/>
              <a:buChar char="ü"/>
            </a:pPr>
            <a:r>
              <a:rPr lang="en-GB" dirty="0">
                <a:latin typeface="Lucida Sans" panose="020B0602030504020204" pitchFamily="34" charset="0"/>
              </a:rPr>
              <a:t>A pair plot, also known as a scatterplot matrix, is a grid of scatterplots that shows the relationships between pairs of variables in a dataset. It's a powerful visualization tool for exploring multivariate relationships and identifying patterns.</a:t>
            </a:r>
            <a:endParaRPr lang="en-IN" dirty="0">
              <a:latin typeface="Lucida Sans" panose="020B0602030504020204" pitchFamily="34" charset="0"/>
            </a:endParaRPr>
          </a:p>
        </p:txBody>
      </p:sp>
      <p:sp>
        <p:nvSpPr>
          <p:cNvPr id="5" name="Rectangle 2">
            <a:extLst>
              <a:ext uri="{FF2B5EF4-FFF2-40B4-BE49-F238E27FC236}">
                <a16:creationId xmlns:a16="http://schemas.microsoft.com/office/drawing/2014/main" id="{F345051A-678B-4754-B0B5-030B2259AE99}"/>
              </a:ext>
            </a:extLst>
          </p:cNvPr>
          <p:cNvSpPr>
            <a:spLocks noChangeArrowheads="1"/>
          </p:cNvSpPr>
          <p:nvPr/>
        </p:nvSpPr>
        <p:spPr bwMode="auto">
          <a:xfrm>
            <a:off x="1075764" y="2741098"/>
            <a:ext cx="1927412"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QTY AND REGION </a:t>
            </a:r>
            <a:endParaRPr kumimoji="0" lang="en-GB"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pic>
        <p:nvPicPr>
          <p:cNvPr id="6145" name="Picture 20">
            <a:extLst>
              <a:ext uri="{FF2B5EF4-FFF2-40B4-BE49-F238E27FC236}">
                <a16:creationId xmlns:a16="http://schemas.microsoft.com/office/drawing/2014/main" id="{FAA231D6-5BE5-4B7F-8EC7-BCEF3A9252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1551" y="3307102"/>
            <a:ext cx="4778189" cy="31356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81961611-8711-4C7D-926E-F257A379AB11}"/>
              </a:ext>
            </a:extLst>
          </p:cNvPr>
          <p:cNvSpPr>
            <a:spLocks noChangeArrowheads="1"/>
          </p:cNvSpPr>
          <p:nvPr/>
        </p:nvSpPr>
        <p:spPr bwMode="auto">
          <a:xfrm>
            <a:off x="7274992" y="4756612"/>
            <a:ext cx="461191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GB" altLang="en-US" sz="1200" b="0" i="0" u="none" strike="noStrike" cap="none" normalizeH="0" baseline="0" dirty="0">
                <a:ln>
                  <a:noFill/>
                </a:ln>
                <a:solidFill>
                  <a:schemeClr val="tx1"/>
                </a:solidFill>
                <a:effectLst/>
                <a:latin typeface="Lucida Sans" panose="020B0602030504020204" pitchFamily="34" charset="0"/>
                <a:ea typeface="Calibri" panose="020F0502020204030204" pitchFamily="34" charset="0"/>
                <a:cs typeface="Times New Roman" panose="02020603050405020304" pitchFamily="18" charset="0"/>
              </a:rPr>
              <a:t>EACH REGION HAVE LESS QTY OF PRODUCTS BUT THE WEST IS THE MOST HIGHEST NUMBER OF QTY , NORTH AND SOUTH ARE SAME</a:t>
            </a:r>
            <a:endParaRPr kumimoji="0" lang="en-GB" altLang="en-US" sz="1200" b="0" i="0" u="none" strike="noStrike" cap="none" normalizeH="0" baseline="0" dirty="0">
              <a:ln>
                <a:noFill/>
              </a:ln>
              <a:solidFill>
                <a:schemeClr val="tx1"/>
              </a:solidFill>
              <a:effectLst/>
              <a:latin typeface="Lucida Sans" panose="020B0602030504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GB" altLang="en-US" sz="1200" b="0" i="0" u="none" strike="noStrike" cap="none" normalizeH="0" baseline="0" dirty="0">
                <a:ln>
                  <a:noFill/>
                </a:ln>
                <a:solidFill>
                  <a:schemeClr val="tx1"/>
                </a:solidFill>
                <a:effectLst/>
                <a:latin typeface="Lucida Sans" panose="020B0602030504020204" pitchFamily="34" charset="0"/>
                <a:ea typeface="Calibri" panose="020F0502020204030204" pitchFamily="34" charset="0"/>
                <a:cs typeface="Times New Roman" panose="02020603050405020304" pitchFamily="18" charset="0"/>
              </a:rPr>
              <a:t>EAST IS THE LOWEST NO OF QTY</a:t>
            </a:r>
            <a:endParaRPr kumimoji="0" lang="en-GB" altLang="en-US" sz="1200" b="0" i="0" u="none" strike="noStrike" cap="none" normalizeH="0" baseline="0" dirty="0">
              <a:ln>
                <a:noFill/>
              </a:ln>
              <a:solidFill>
                <a:schemeClr val="tx1"/>
              </a:solidFill>
              <a:effectLst/>
              <a:latin typeface="Lucida Sans" panose="020B0602030504020204" pitchFamily="34" charset="0"/>
            </a:endParaRPr>
          </a:p>
        </p:txBody>
      </p:sp>
      <p:pic>
        <p:nvPicPr>
          <p:cNvPr id="7" name="Picture 6">
            <a:extLst>
              <a:ext uri="{FF2B5EF4-FFF2-40B4-BE49-F238E27FC236}">
                <a16:creationId xmlns:a16="http://schemas.microsoft.com/office/drawing/2014/main" id="{36403943-970C-4093-9F56-B18567797446}"/>
              </a:ext>
            </a:extLst>
          </p:cNvPr>
          <p:cNvPicPr>
            <a:picLocks noChangeAspect="1"/>
          </p:cNvPicPr>
          <p:nvPr/>
        </p:nvPicPr>
        <p:blipFill>
          <a:blip r:embed="rId6"/>
          <a:stretch>
            <a:fillRect/>
          </a:stretch>
        </p:blipFill>
        <p:spPr>
          <a:xfrm>
            <a:off x="7871666" y="3610898"/>
            <a:ext cx="3267531" cy="457264"/>
          </a:xfrm>
          <a:prstGeom prst="rect">
            <a:avLst/>
          </a:prstGeom>
        </p:spPr>
      </p:pic>
      <p:sp>
        <p:nvSpPr>
          <p:cNvPr id="13" name="TextBox 12">
            <a:extLst>
              <a:ext uri="{FF2B5EF4-FFF2-40B4-BE49-F238E27FC236}">
                <a16:creationId xmlns:a16="http://schemas.microsoft.com/office/drawing/2014/main" id="{7317B894-305E-4CAF-947A-6AA704005E7D}"/>
              </a:ext>
            </a:extLst>
          </p:cNvPr>
          <p:cNvSpPr txBox="1"/>
          <p:nvPr/>
        </p:nvSpPr>
        <p:spPr>
          <a:xfrm>
            <a:off x="8801730" y="3021423"/>
            <a:ext cx="1558440" cy="369332"/>
          </a:xfrm>
          <a:prstGeom prst="rect">
            <a:avLst/>
          </a:prstGeom>
          <a:noFill/>
        </p:spPr>
        <p:txBody>
          <a:bodyPr wrap="square" rtlCol="0">
            <a:spAutoFit/>
          </a:bodyPr>
          <a:lstStyle/>
          <a:p>
            <a:r>
              <a:rPr lang="en-GB" sz="1800" b="1" dirty="0">
                <a:latin typeface="Lucida Handwriting" panose="03010101010101010101" pitchFamily="66" charset="0"/>
              </a:rPr>
              <a:t>Coding:</a:t>
            </a:r>
            <a:endParaRPr lang="en-IN" sz="1800" b="1" dirty="0">
              <a:latin typeface="Lucida Handwriting" panose="03010101010101010101" pitchFamily="66" charset="0"/>
            </a:endParaRPr>
          </a:p>
        </p:txBody>
      </p:sp>
    </p:spTree>
    <p:extLst>
      <p:ext uri="{BB962C8B-B14F-4D97-AF65-F5344CB8AC3E}">
        <p14:creationId xmlns:p14="http://schemas.microsoft.com/office/powerpoint/2010/main" val="395809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25 E" pathEditMode="relative" ptsTypes="">
                                      <p:cBhvr>
                                        <p:cTn id="6" dur="2000" fill="hold"/>
                                        <p:tgtEl>
                                          <p:spTgt spid="14"/>
                                        </p:tgtEl>
                                        <p:attrNameLst>
                                          <p:attrName>ppt_x</p:attrName>
                                          <p:attrName>ppt_y</p:attrName>
                                        </p:attrNameLst>
                                      </p:cBhvr>
                                    </p:animMotion>
                                  </p:childTnLst>
                                </p:cTn>
                              </p:par>
                              <p:par>
                                <p:cTn id="7" presetID="42" presetClass="path" presetSubtype="0" accel="50000" decel="50000" fill="hold" grpId="0" nodeType="withEffect">
                                  <p:stCondLst>
                                    <p:cond delay="0"/>
                                  </p:stCondLst>
                                  <p:childTnLst>
                                    <p:animMotion origin="layout" path="M 0 0 L 0 0.25 E" pathEditMode="relative" ptsTypes="">
                                      <p:cBhvr>
                                        <p:cTn id="8" dur="2000" fill="hold"/>
                                        <p:tgtEl>
                                          <p:spTgt spid="323"/>
                                        </p:tgtEl>
                                        <p:attrNameLst>
                                          <p:attrName>ppt_x</p:attrName>
                                          <p:attrName>ppt_y</p:attrName>
                                        </p:attrNameLst>
                                      </p:cBhvr>
                                    </p:animMotion>
                                  </p:childTnLst>
                                </p:cTn>
                              </p:par>
                              <p:par>
                                <p:cTn id="9" presetID="42" presetClass="path" presetSubtype="0" accel="50000" decel="50000" fill="hold" nodeType="withEffect">
                                  <p:stCondLst>
                                    <p:cond delay="0"/>
                                  </p:stCondLst>
                                  <p:childTnLst>
                                    <p:animMotion origin="layout" path="M 0 0 L 0 0.25 E" pathEditMode="relative" ptsTypes="">
                                      <p:cBhvr>
                                        <p:cTn id="10" dur="2000" fill="hold"/>
                                        <p:tgtEl>
                                          <p:spTgt spid="324"/>
                                        </p:tgtEl>
                                        <p:attrNameLst>
                                          <p:attrName>ppt_x</p:attrName>
                                          <p:attrName>ppt_y</p:attrName>
                                        </p:attrNameLst>
                                      </p:cBhvr>
                                    </p:animMotion>
                                  </p:childTnLst>
                                </p:cTn>
                              </p:par>
                              <p:par>
                                <p:cTn id="11" presetID="42" presetClass="path" presetSubtype="0" accel="50000" decel="50000" fill="hold" grpId="0" nodeType="withEffect">
                                  <p:stCondLst>
                                    <p:cond delay="0"/>
                                  </p:stCondLst>
                                  <p:childTnLst>
                                    <p:animMotion origin="layout" path="M 0 0 L 0 0.25 E" pathEditMode="relative" ptsTypes="">
                                      <p:cBhvr>
                                        <p:cTn id="12" dur="2000" fill="hold"/>
                                        <p:tgtEl>
                                          <p:spTgt spid="325"/>
                                        </p:tgtEl>
                                        <p:attrNameLst>
                                          <p:attrName>ppt_x</p:attrName>
                                          <p:attrName>ppt_y</p:attrName>
                                        </p:attrNameLst>
                                      </p:cBhvr>
                                    </p:animMotion>
                                  </p:childTnLst>
                                </p:cTn>
                              </p:par>
                              <p:par>
                                <p:cTn id="13" presetID="42" presetClass="path" presetSubtype="0" accel="50000" decel="50000" fill="hold" grpId="0" nodeType="withEffect">
                                  <p:stCondLst>
                                    <p:cond delay="0"/>
                                  </p:stCondLst>
                                  <p:childTnLst>
                                    <p:animMotion origin="layout" path="M 0 0 L 0 0.25 E" pathEditMode="relative" ptsTypes="">
                                      <p:cBhvr>
                                        <p:cTn id="14" dur="2000" fill="hold"/>
                                        <p:tgtEl>
                                          <p:spTgt spid="2"/>
                                        </p:tgtEl>
                                        <p:attrNameLst>
                                          <p:attrName>ppt_x</p:attrName>
                                          <p:attrName>ppt_y</p:attrName>
                                        </p:attrNameLst>
                                      </p:cBhvr>
                                    </p:animMotion>
                                  </p:childTnLst>
                                </p:cTn>
                              </p:par>
                              <p:par>
                                <p:cTn id="15" presetID="42" presetClass="path" presetSubtype="0" accel="50000" decel="50000" fill="hold" grpId="0" nodeType="withEffect">
                                  <p:stCondLst>
                                    <p:cond delay="0"/>
                                  </p:stCondLst>
                                  <p:childTnLst>
                                    <p:animMotion origin="layout" path="M 0 0 L 0 0.25 E" pathEditMode="relative" ptsTypes="">
                                      <p:cBhvr>
                                        <p:cTn id="16" dur="2000" fill="hold"/>
                                        <p:tgtEl>
                                          <p:spTgt spid="5"/>
                                        </p:tgtEl>
                                        <p:attrNameLst>
                                          <p:attrName>ppt_x</p:attrName>
                                          <p:attrName>ppt_y</p:attrName>
                                        </p:attrNameLst>
                                      </p:cBhvr>
                                    </p:animMotion>
                                  </p:childTnLst>
                                </p:cTn>
                              </p:par>
                              <p:par>
                                <p:cTn id="17" presetID="42" presetClass="path" presetSubtype="0" accel="50000" decel="50000" fill="hold" nodeType="withEffect">
                                  <p:stCondLst>
                                    <p:cond delay="0"/>
                                  </p:stCondLst>
                                  <p:childTnLst>
                                    <p:animMotion origin="layout" path="M 0 0 L 0 0.25 E" pathEditMode="relative" ptsTypes="">
                                      <p:cBhvr>
                                        <p:cTn id="18" dur="2000" fill="hold"/>
                                        <p:tgtEl>
                                          <p:spTgt spid="6145"/>
                                        </p:tgtEl>
                                        <p:attrNameLst>
                                          <p:attrName>ppt_x</p:attrName>
                                          <p:attrName>ppt_y</p:attrName>
                                        </p:attrNameLst>
                                      </p:cBhvr>
                                    </p:animMotion>
                                  </p:childTnLst>
                                </p:cTn>
                              </p:par>
                              <p:par>
                                <p:cTn id="19" presetID="42" presetClass="path" presetSubtype="0" accel="50000" decel="50000" fill="hold" grpId="0" nodeType="withEffect">
                                  <p:stCondLst>
                                    <p:cond delay="0"/>
                                  </p:stCondLst>
                                  <p:childTnLst>
                                    <p:animMotion origin="layout" path="M 0 0 L 0 0.25 E" pathEditMode="relative" ptsTypes="">
                                      <p:cBhvr>
                                        <p:cTn id="20" dur="2000" fill="hold"/>
                                        <p:tgtEl>
                                          <p:spTgt spid="6"/>
                                        </p:tgtEl>
                                        <p:attrNameLst>
                                          <p:attrName>ppt_x</p:attrName>
                                          <p:attrName>ppt_y</p:attrName>
                                        </p:attrNameLst>
                                      </p:cBhvr>
                                    </p:animMotion>
                                  </p:childTnLst>
                                </p:cTn>
                              </p:par>
                              <p:par>
                                <p:cTn id="21" presetID="42" presetClass="path" presetSubtype="0" accel="50000" decel="50000" fill="hold" nodeType="withEffect">
                                  <p:stCondLst>
                                    <p:cond delay="0"/>
                                  </p:stCondLst>
                                  <p:childTnLst>
                                    <p:animMotion origin="layout" path="M 0 0 L 0 0.25 E" pathEditMode="relative" ptsTypes="">
                                      <p:cBhvr>
                                        <p:cTn id="22" dur="2000" fill="hold"/>
                                        <p:tgtEl>
                                          <p:spTgt spid="7"/>
                                        </p:tgtEl>
                                        <p:attrNameLst>
                                          <p:attrName>ppt_x</p:attrName>
                                          <p:attrName>ppt_y</p:attrName>
                                        </p:attrNameLst>
                                      </p:cBhvr>
                                    </p:animMotion>
                                  </p:childTnLst>
                                </p:cTn>
                              </p:par>
                              <p:par>
                                <p:cTn id="23" presetID="42" presetClass="path" presetSubtype="0" accel="50000" decel="50000" fill="hold" grpId="0" nodeType="withEffect">
                                  <p:stCondLst>
                                    <p:cond delay="0"/>
                                  </p:stCondLst>
                                  <p:childTnLst>
                                    <p:animMotion origin="layout" path="M 0 0 L 0 0.25 E" pathEditMode="relative" ptsTypes="">
                                      <p:cBhvr>
                                        <p:cTn id="24"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23" grpId="0"/>
      <p:bldP spid="325" grpId="0"/>
      <p:bldP spid="2" grpId="0"/>
      <p:bldP spid="5" grpId="0"/>
      <p:bldP spid="6"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322"/>
        <p:cNvGrpSpPr/>
        <p:nvPr/>
      </p:nvGrpSpPr>
      <p:grpSpPr>
        <a:xfrm>
          <a:off x="0" y="0"/>
          <a:ext cx="0" cy="0"/>
          <a:chOff x="0" y="0"/>
          <a:chExt cx="0" cy="0"/>
        </a:xfrm>
      </p:grpSpPr>
      <p:sp>
        <p:nvSpPr>
          <p:cNvPr id="12" name="Rectangle: Diagonal Corners Rounded 11">
            <a:extLst>
              <a:ext uri="{FF2B5EF4-FFF2-40B4-BE49-F238E27FC236}">
                <a16:creationId xmlns:a16="http://schemas.microsoft.com/office/drawing/2014/main" id="{920FCE03-FE76-4C3D-9CD0-4CC795E83A6F}"/>
              </a:ext>
            </a:extLst>
          </p:cNvPr>
          <p:cNvSpPr/>
          <p:nvPr/>
        </p:nvSpPr>
        <p:spPr>
          <a:xfrm>
            <a:off x="7627251" y="2850936"/>
            <a:ext cx="3281082" cy="1622613"/>
          </a:xfrm>
          <a:prstGeom prst="round2Diag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sp>
        <p:nvSpPr>
          <p:cNvPr id="323" name="Google Shape;323;p32"/>
          <p:cNvSpPr txBox="1">
            <a:spLocks noGrp="1"/>
          </p:cNvSpPr>
          <p:nvPr>
            <p:ph type="title"/>
          </p:nvPr>
        </p:nvSpPr>
        <p:spPr>
          <a:xfrm>
            <a:off x="228600" y="94714"/>
            <a:ext cx="10515600"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GB" sz="4400" b="1" dirty="0">
                <a:latin typeface="Lucida Sans" panose="020B0602030504020204" pitchFamily="34" charset="0"/>
              </a:rPr>
              <a:t>DATA VISUALIZATION</a:t>
            </a:r>
            <a:endParaRPr sz="4400" b="1" dirty="0">
              <a:latin typeface="Lucida Sans" panose="020B0602030504020204" pitchFamily="34" charset="0"/>
            </a:endParaRPr>
          </a:p>
        </p:txBody>
      </p:sp>
      <p:pic>
        <p:nvPicPr>
          <p:cNvPr id="324" name="Google Shape;324;p32"/>
          <p:cNvPicPr preferRelativeResize="0"/>
          <p:nvPr/>
        </p:nvPicPr>
        <p:blipFill rotWithShape="1">
          <a:blip r:embed="rId4">
            <a:alphaModFix/>
          </a:blip>
          <a:srcRect/>
          <a:stretch/>
        </p:blipFill>
        <p:spPr>
          <a:xfrm>
            <a:off x="9580951" y="6040102"/>
            <a:ext cx="2592012" cy="805375"/>
          </a:xfrm>
          <a:prstGeom prst="rect">
            <a:avLst/>
          </a:prstGeom>
          <a:noFill/>
          <a:ln>
            <a:noFill/>
          </a:ln>
        </p:spPr>
      </p:pic>
      <p:sp>
        <p:nvSpPr>
          <p:cNvPr id="325" name="Google Shape;325;p32"/>
          <p:cNvSpPr txBox="1"/>
          <p:nvPr/>
        </p:nvSpPr>
        <p:spPr>
          <a:xfrm>
            <a:off x="684678" y="1048255"/>
            <a:ext cx="3080497"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dirty="0">
                <a:latin typeface="Lucida Sans" panose="020B0602030504020204" pitchFamily="34" charset="0"/>
                <a:ea typeface="Calibri"/>
                <a:cs typeface="Calibri"/>
                <a:sym typeface="Calibri"/>
              </a:rPr>
              <a:t>5. PAIR CHART</a:t>
            </a:r>
            <a:endParaRPr sz="1800" b="1" dirty="0">
              <a:latin typeface="Lucida Sans" panose="020B0602030504020204" pitchFamily="34" charset="0"/>
              <a:ea typeface="Calibri"/>
              <a:cs typeface="Calibri"/>
              <a:sym typeface="Calibri"/>
            </a:endParaRPr>
          </a:p>
        </p:txBody>
      </p:sp>
      <p:sp>
        <p:nvSpPr>
          <p:cNvPr id="2" name="TextBox 1">
            <a:extLst>
              <a:ext uri="{FF2B5EF4-FFF2-40B4-BE49-F238E27FC236}">
                <a16:creationId xmlns:a16="http://schemas.microsoft.com/office/drawing/2014/main" id="{09F9CFD8-E5FC-415F-8A53-62CCCB7CB9AD}"/>
              </a:ext>
            </a:extLst>
          </p:cNvPr>
          <p:cNvSpPr txBox="1"/>
          <p:nvPr/>
        </p:nvSpPr>
        <p:spPr>
          <a:xfrm>
            <a:off x="1304789" y="1610123"/>
            <a:ext cx="10434918" cy="738664"/>
          </a:xfrm>
          <a:prstGeom prst="rect">
            <a:avLst/>
          </a:prstGeom>
          <a:noFill/>
        </p:spPr>
        <p:txBody>
          <a:bodyPr wrap="square" rtlCol="0">
            <a:spAutoFit/>
          </a:bodyPr>
          <a:lstStyle/>
          <a:p>
            <a:pPr marL="285750" indent="-285750">
              <a:buFont typeface="Wingdings" panose="05000000000000000000" pitchFamily="2" charset="2"/>
              <a:buChar char="ü"/>
            </a:pPr>
            <a:r>
              <a:rPr lang="en-GB" dirty="0">
                <a:latin typeface="Lucida Sans" panose="020B0602030504020204" pitchFamily="34" charset="0"/>
              </a:rPr>
              <a:t>A pair plot, also known as a scatterplot matrix, is a grid of scatterplots that shows the relationships between pairs of variables in a dataset. It's a powerful visualization tool for exploring multivariate relationships and identifying patterns.</a:t>
            </a:r>
            <a:endParaRPr lang="en-IN" dirty="0">
              <a:latin typeface="Lucida Sans" panose="020B0602030504020204" pitchFamily="34" charset="0"/>
            </a:endParaRPr>
          </a:p>
        </p:txBody>
      </p:sp>
      <p:sp>
        <p:nvSpPr>
          <p:cNvPr id="4" name="Rectangle 3">
            <a:extLst>
              <a:ext uri="{FF2B5EF4-FFF2-40B4-BE49-F238E27FC236}">
                <a16:creationId xmlns:a16="http://schemas.microsoft.com/office/drawing/2014/main" id="{4D5D1B7A-32E4-4B30-A8CD-1D088486AFBF}"/>
              </a:ext>
            </a:extLst>
          </p:cNvPr>
          <p:cNvSpPr>
            <a:spLocks noChangeArrowheads="1"/>
          </p:cNvSpPr>
          <p:nvPr/>
        </p:nvSpPr>
        <p:spPr bwMode="auto">
          <a:xfrm rot="10800000" flipV="1">
            <a:off x="7404846" y="4986267"/>
            <a:ext cx="448726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171450" lvl="0" indent="-171450">
              <a:buClrTx/>
              <a:buFont typeface="Wingdings" panose="05000000000000000000" pitchFamily="2" charset="2"/>
              <a:buChar char="ü"/>
            </a:pPr>
            <a:r>
              <a:rPr kumimoji="0" lang="en-GB" altLang="en-US" b="0" i="0" u="none" strike="noStrike" cap="none" normalizeH="0" baseline="0" dirty="0">
                <a:ln>
                  <a:noFill/>
                </a:ln>
                <a:solidFill>
                  <a:schemeClr val="tx1"/>
                </a:solidFill>
                <a:effectLst/>
                <a:latin typeface="Lucida Sans" panose="020B0602030504020204" pitchFamily="34" charset="0"/>
              </a:rPr>
              <a:t>IT CONSIST OF SCATTER AND HISTOGRAM CHART OF INTERGER DATA TYPER</a:t>
            </a:r>
          </a:p>
        </p:txBody>
      </p:sp>
      <p:pic>
        <p:nvPicPr>
          <p:cNvPr id="5" name="Picture 4">
            <a:extLst>
              <a:ext uri="{FF2B5EF4-FFF2-40B4-BE49-F238E27FC236}">
                <a16:creationId xmlns:a16="http://schemas.microsoft.com/office/drawing/2014/main" id="{C28269C1-ECE4-42DD-B038-CA90E44E7793}"/>
              </a:ext>
            </a:extLst>
          </p:cNvPr>
          <p:cNvPicPr>
            <a:picLocks noChangeAspect="1"/>
          </p:cNvPicPr>
          <p:nvPr/>
        </p:nvPicPr>
        <p:blipFill>
          <a:blip r:embed="rId5"/>
          <a:stretch>
            <a:fillRect/>
          </a:stretch>
        </p:blipFill>
        <p:spPr>
          <a:xfrm>
            <a:off x="2702859" y="2713673"/>
            <a:ext cx="3591082" cy="3591082"/>
          </a:xfrm>
          <a:prstGeom prst="rect">
            <a:avLst/>
          </a:prstGeom>
        </p:spPr>
      </p:pic>
      <p:sp>
        <p:nvSpPr>
          <p:cNvPr id="10" name="TextBox 9">
            <a:extLst>
              <a:ext uri="{FF2B5EF4-FFF2-40B4-BE49-F238E27FC236}">
                <a16:creationId xmlns:a16="http://schemas.microsoft.com/office/drawing/2014/main" id="{E5AAE4A1-DA79-4D2C-8493-65AB555BC20E}"/>
              </a:ext>
            </a:extLst>
          </p:cNvPr>
          <p:cNvSpPr txBox="1"/>
          <p:nvPr/>
        </p:nvSpPr>
        <p:spPr>
          <a:xfrm>
            <a:off x="8565087" y="2882310"/>
            <a:ext cx="1558440" cy="369332"/>
          </a:xfrm>
          <a:prstGeom prst="rect">
            <a:avLst/>
          </a:prstGeom>
          <a:noFill/>
        </p:spPr>
        <p:txBody>
          <a:bodyPr wrap="square" rtlCol="0">
            <a:spAutoFit/>
          </a:bodyPr>
          <a:lstStyle/>
          <a:p>
            <a:r>
              <a:rPr lang="en-GB" sz="1800" b="1" dirty="0">
                <a:latin typeface="Lucida Handwriting" panose="03010101010101010101" pitchFamily="66" charset="0"/>
              </a:rPr>
              <a:t>Coding:</a:t>
            </a:r>
            <a:endParaRPr lang="en-IN" sz="1800" b="1" dirty="0">
              <a:latin typeface="Lucida Handwriting" panose="03010101010101010101" pitchFamily="66" charset="0"/>
            </a:endParaRPr>
          </a:p>
        </p:txBody>
      </p:sp>
      <p:pic>
        <p:nvPicPr>
          <p:cNvPr id="6" name="Picture 5">
            <a:extLst>
              <a:ext uri="{FF2B5EF4-FFF2-40B4-BE49-F238E27FC236}">
                <a16:creationId xmlns:a16="http://schemas.microsoft.com/office/drawing/2014/main" id="{7261C3F1-4F4F-402D-A53D-9AD159F3C058}"/>
              </a:ext>
            </a:extLst>
          </p:cNvPr>
          <p:cNvPicPr>
            <a:picLocks noChangeAspect="1"/>
          </p:cNvPicPr>
          <p:nvPr/>
        </p:nvPicPr>
        <p:blipFill>
          <a:blip r:embed="rId6"/>
          <a:stretch>
            <a:fillRect/>
          </a:stretch>
        </p:blipFill>
        <p:spPr>
          <a:xfrm>
            <a:off x="8420253" y="3467866"/>
            <a:ext cx="1848108" cy="800212"/>
          </a:xfrm>
          <a:prstGeom prst="rect">
            <a:avLst/>
          </a:prstGeom>
        </p:spPr>
      </p:pic>
    </p:spTree>
    <p:extLst>
      <p:ext uri="{BB962C8B-B14F-4D97-AF65-F5344CB8AC3E}">
        <p14:creationId xmlns:p14="http://schemas.microsoft.com/office/powerpoint/2010/main" val="193313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3"/>
                                        </p:tgtEl>
                                        <p:attrNameLst>
                                          <p:attrName>style.visibility</p:attrName>
                                        </p:attrNameLst>
                                      </p:cBhvr>
                                      <p:to>
                                        <p:strVal val="visible"/>
                                      </p:to>
                                    </p:set>
                                    <p:anim calcmode="lin" valueType="num">
                                      <p:cBhvr additive="base">
                                        <p:cTn id="11" dur="500" fill="hold"/>
                                        <p:tgtEl>
                                          <p:spTgt spid="323"/>
                                        </p:tgtEl>
                                        <p:attrNameLst>
                                          <p:attrName>ppt_x</p:attrName>
                                        </p:attrNameLst>
                                      </p:cBhvr>
                                      <p:tavLst>
                                        <p:tav tm="0">
                                          <p:val>
                                            <p:strVal val="#ppt_x"/>
                                          </p:val>
                                        </p:tav>
                                        <p:tav tm="100000">
                                          <p:val>
                                            <p:strVal val="#ppt_x"/>
                                          </p:val>
                                        </p:tav>
                                      </p:tavLst>
                                    </p:anim>
                                    <p:anim calcmode="lin" valueType="num">
                                      <p:cBhvr additive="base">
                                        <p:cTn id="12" dur="500" fill="hold"/>
                                        <p:tgtEl>
                                          <p:spTgt spid="32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24"/>
                                        </p:tgtEl>
                                        <p:attrNameLst>
                                          <p:attrName>style.visibility</p:attrName>
                                        </p:attrNameLst>
                                      </p:cBhvr>
                                      <p:to>
                                        <p:strVal val="visible"/>
                                      </p:to>
                                    </p:set>
                                    <p:anim calcmode="lin" valueType="num">
                                      <p:cBhvr additive="base">
                                        <p:cTn id="15" dur="500" fill="hold"/>
                                        <p:tgtEl>
                                          <p:spTgt spid="324"/>
                                        </p:tgtEl>
                                        <p:attrNameLst>
                                          <p:attrName>ppt_x</p:attrName>
                                        </p:attrNameLst>
                                      </p:cBhvr>
                                      <p:tavLst>
                                        <p:tav tm="0">
                                          <p:val>
                                            <p:strVal val="#ppt_x"/>
                                          </p:val>
                                        </p:tav>
                                        <p:tav tm="100000">
                                          <p:val>
                                            <p:strVal val="#ppt_x"/>
                                          </p:val>
                                        </p:tav>
                                      </p:tavLst>
                                    </p:anim>
                                    <p:anim calcmode="lin" valueType="num">
                                      <p:cBhvr additive="base">
                                        <p:cTn id="16" dur="500" fill="hold"/>
                                        <p:tgtEl>
                                          <p:spTgt spid="3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25"/>
                                        </p:tgtEl>
                                        <p:attrNameLst>
                                          <p:attrName>style.visibility</p:attrName>
                                        </p:attrNameLst>
                                      </p:cBhvr>
                                      <p:to>
                                        <p:strVal val="visible"/>
                                      </p:to>
                                    </p:set>
                                    <p:anim calcmode="lin" valueType="num">
                                      <p:cBhvr additive="base">
                                        <p:cTn id="19" dur="500" fill="hold"/>
                                        <p:tgtEl>
                                          <p:spTgt spid="325"/>
                                        </p:tgtEl>
                                        <p:attrNameLst>
                                          <p:attrName>ppt_x</p:attrName>
                                        </p:attrNameLst>
                                      </p:cBhvr>
                                      <p:tavLst>
                                        <p:tav tm="0">
                                          <p:val>
                                            <p:strVal val="#ppt_x"/>
                                          </p:val>
                                        </p:tav>
                                        <p:tav tm="100000">
                                          <p:val>
                                            <p:strVal val="#ppt_x"/>
                                          </p:val>
                                        </p:tav>
                                      </p:tavLst>
                                    </p:anim>
                                    <p:anim calcmode="lin" valueType="num">
                                      <p:cBhvr additive="base">
                                        <p:cTn id="20" dur="500" fill="hold"/>
                                        <p:tgtEl>
                                          <p:spTgt spid="32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23" grpId="0"/>
      <p:bldP spid="325" grpId="0"/>
      <p:bldP spid="2" grpId="0"/>
      <p:bldP spid="4"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322"/>
        <p:cNvGrpSpPr/>
        <p:nvPr/>
      </p:nvGrpSpPr>
      <p:grpSpPr>
        <a:xfrm>
          <a:off x="0" y="0"/>
          <a:ext cx="0" cy="0"/>
          <a:chOff x="0" y="0"/>
          <a:chExt cx="0" cy="0"/>
        </a:xfrm>
      </p:grpSpPr>
      <p:sp>
        <p:nvSpPr>
          <p:cNvPr id="14" name="Rectangle: Diagonal Corners Rounded 13">
            <a:extLst>
              <a:ext uri="{FF2B5EF4-FFF2-40B4-BE49-F238E27FC236}">
                <a16:creationId xmlns:a16="http://schemas.microsoft.com/office/drawing/2014/main" id="{FC90D24B-46FC-45D3-AAB8-16F72D392B17}"/>
              </a:ext>
            </a:extLst>
          </p:cNvPr>
          <p:cNvSpPr/>
          <p:nvPr/>
        </p:nvSpPr>
        <p:spPr>
          <a:xfrm>
            <a:off x="7171764" y="2458808"/>
            <a:ext cx="4509247" cy="1512558"/>
          </a:xfrm>
          <a:prstGeom prst="round2Diag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23" name="Google Shape;323;p32"/>
          <p:cNvSpPr txBox="1">
            <a:spLocks noGrp="1"/>
          </p:cNvSpPr>
          <p:nvPr>
            <p:ph type="title"/>
          </p:nvPr>
        </p:nvSpPr>
        <p:spPr>
          <a:xfrm>
            <a:off x="228600" y="94714"/>
            <a:ext cx="10515600"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GB" sz="4400" b="1" dirty="0">
                <a:latin typeface="Lucida Sans" panose="020B0602030504020204" pitchFamily="34" charset="0"/>
              </a:rPr>
              <a:t>DATA VISUALIZATION</a:t>
            </a:r>
            <a:endParaRPr sz="4400" b="1" dirty="0">
              <a:latin typeface="Lucida Sans" panose="020B0602030504020204" pitchFamily="34" charset="0"/>
            </a:endParaRPr>
          </a:p>
        </p:txBody>
      </p:sp>
      <p:pic>
        <p:nvPicPr>
          <p:cNvPr id="324" name="Google Shape;324;p32"/>
          <p:cNvPicPr preferRelativeResize="0"/>
          <p:nvPr/>
        </p:nvPicPr>
        <p:blipFill rotWithShape="1">
          <a:blip r:embed="rId4">
            <a:alphaModFix/>
          </a:blip>
          <a:srcRect/>
          <a:stretch/>
        </p:blipFill>
        <p:spPr>
          <a:xfrm>
            <a:off x="9580951" y="6040102"/>
            <a:ext cx="2592012" cy="805375"/>
          </a:xfrm>
          <a:prstGeom prst="rect">
            <a:avLst/>
          </a:prstGeom>
          <a:noFill/>
          <a:ln>
            <a:noFill/>
          </a:ln>
        </p:spPr>
      </p:pic>
      <p:sp>
        <p:nvSpPr>
          <p:cNvPr id="325" name="Google Shape;325;p32"/>
          <p:cNvSpPr txBox="1"/>
          <p:nvPr/>
        </p:nvSpPr>
        <p:spPr>
          <a:xfrm>
            <a:off x="684678" y="1048255"/>
            <a:ext cx="3080497"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dirty="0">
                <a:latin typeface="Lucida Sans" panose="020B0602030504020204" pitchFamily="34" charset="0"/>
                <a:ea typeface="Calibri"/>
                <a:cs typeface="Calibri"/>
                <a:sym typeface="Calibri"/>
              </a:rPr>
              <a:t>6. LINE CHART</a:t>
            </a:r>
            <a:endParaRPr sz="1800" b="1" dirty="0">
              <a:latin typeface="Lucida Sans" panose="020B0602030504020204" pitchFamily="34" charset="0"/>
              <a:ea typeface="Calibri"/>
              <a:cs typeface="Calibri"/>
              <a:sym typeface="Calibri"/>
            </a:endParaRPr>
          </a:p>
        </p:txBody>
      </p:sp>
      <p:sp>
        <p:nvSpPr>
          <p:cNvPr id="2" name="TextBox 1">
            <a:extLst>
              <a:ext uri="{FF2B5EF4-FFF2-40B4-BE49-F238E27FC236}">
                <a16:creationId xmlns:a16="http://schemas.microsoft.com/office/drawing/2014/main" id="{09F9CFD8-E5FC-415F-8A53-62CCCB7CB9AD}"/>
              </a:ext>
            </a:extLst>
          </p:cNvPr>
          <p:cNvSpPr txBox="1"/>
          <p:nvPr/>
        </p:nvSpPr>
        <p:spPr>
          <a:xfrm>
            <a:off x="1304789" y="1610123"/>
            <a:ext cx="9148058" cy="738664"/>
          </a:xfrm>
          <a:prstGeom prst="rect">
            <a:avLst/>
          </a:prstGeom>
          <a:noFill/>
        </p:spPr>
        <p:txBody>
          <a:bodyPr wrap="square" rtlCol="0">
            <a:spAutoFit/>
          </a:bodyPr>
          <a:lstStyle/>
          <a:p>
            <a:pPr marL="285750" indent="-285750">
              <a:buFont typeface="Wingdings" panose="05000000000000000000" pitchFamily="2" charset="2"/>
              <a:buChar char="ü"/>
            </a:pPr>
            <a:r>
              <a:rPr lang="en-GB" dirty="0">
                <a:latin typeface="Lucida Sans" panose="020B0602030504020204" pitchFamily="34" charset="0"/>
              </a:rPr>
              <a:t>A line chart is a type of chart that displays data points connected by straight line segments. It is often used to visualize the trends or patterns in time-series data or to show the relationship between two continuous variables</a:t>
            </a:r>
            <a:endParaRPr lang="en-IN" dirty="0">
              <a:latin typeface="Lucida Sans" panose="020B0602030504020204" pitchFamily="34" charset="0"/>
            </a:endParaRPr>
          </a:p>
        </p:txBody>
      </p:sp>
      <p:sp>
        <p:nvSpPr>
          <p:cNvPr id="3" name="Rectangle 2">
            <a:extLst>
              <a:ext uri="{FF2B5EF4-FFF2-40B4-BE49-F238E27FC236}">
                <a16:creationId xmlns:a16="http://schemas.microsoft.com/office/drawing/2014/main" id="{3561775D-CB18-47F8-95CB-ACC76C5BAFB2}"/>
              </a:ext>
            </a:extLst>
          </p:cNvPr>
          <p:cNvSpPr>
            <a:spLocks noChangeArrowheads="1"/>
          </p:cNvSpPr>
          <p:nvPr/>
        </p:nvSpPr>
        <p:spPr bwMode="auto">
          <a:xfrm>
            <a:off x="969867" y="2561017"/>
            <a:ext cx="2510118"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REGION AND WHNAME</a:t>
            </a:r>
            <a:endParaRPr kumimoji="0" lang="en-GB"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pic>
        <p:nvPicPr>
          <p:cNvPr id="7169" name="Picture 8">
            <a:extLst>
              <a:ext uri="{FF2B5EF4-FFF2-40B4-BE49-F238E27FC236}">
                <a16:creationId xmlns:a16="http://schemas.microsoft.com/office/drawing/2014/main" id="{27398E10-4B1B-45CE-935B-4038518E22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2410" y="3215087"/>
            <a:ext cx="4736448" cy="31402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CDCA1C1-7DCE-4D87-A0D4-5C285B1E4DB7}"/>
              </a:ext>
            </a:extLst>
          </p:cNvPr>
          <p:cNvSpPr>
            <a:spLocks noChangeArrowheads="1"/>
          </p:cNvSpPr>
          <p:nvPr/>
        </p:nvSpPr>
        <p:spPr bwMode="auto">
          <a:xfrm>
            <a:off x="7171764" y="4279439"/>
            <a:ext cx="3917576"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GB" altLang="en-US" sz="1200" b="0" i="0" u="none" strike="noStrike" cap="none" normalizeH="0" baseline="0" dirty="0">
                <a:ln>
                  <a:noFill/>
                </a:ln>
                <a:solidFill>
                  <a:schemeClr val="tx1"/>
                </a:solidFill>
                <a:effectLst/>
                <a:latin typeface="Lucida Sans" panose="020B0602030504020204" pitchFamily="34" charset="0"/>
                <a:ea typeface="Calibri" panose="020F0502020204030204" pitchFamily="34" charset="0"/>
                <a:cs typeface="Times New Roman" panose="02020603050405020304" pitchFamily="18" charset="0"/>
              </a:rPr>
              <a:t>THE FIG IS BASED ON THE REGION AND WAREHOUSE</a:t>
            </a:r>
            <a:endParaRPr kumimoji="0" lang="en-GB" altLang="en-US" sz="1200" b="0" i="0" u="none" strike="noStrike" cap="none" normalizeH="0" baseline="0" dirty="0">
              <a:ln>
                <a:noFill/>
              </a:ln>
              <a:solidFill>
                <a:schemeClr val="tx1"/>
              </a:solidFill>
              <a:effectLst/>
              <a:latin typeface="Lucida Sans" panose="020B0602030504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GB" altLang="en-US" sz="1200" b="0" i="0" u="none" strike="noStrike" cap="none" normalizeH="0" baseline="0" dirty="0">
                <a:ln>
                  <a:noFill/>
                </a:ln>
                <a:solidFill>
                  <a:schemeClr val="tx1"/>
                </a:solidFill>
                <a:effectLst/>
                <a:latin typeface="Lucida Sans" panose="020B0602030504020204" pitchFamily="34" charset="0"/>
                <a:ea typeface="Calibri" panose="020F0502020204030204" pitchFamily="34" charset="0"/>
                <a:cs typeface="Times New Roman" panose="02020603050405020304" pitchFamily="18" charset="0"/>
              </a:rPr>
              <a:t>THE LINE HAS BEEN RAISED UP AND THEN A DOWNFALL</a:t>
            </a:r>
            <a:endParaRPr kumimoji="0" lang="en-GB" altLang="en-US" sz="1200" b="0" i="0" u="none" strike="noStrike" cap="none" normalizeH="0" baseline="0" dirty="0">
              <a:ln>
                <a:noFill/>
              </a:ln>
              <a:solidFill>
                <a:schemeClr val="tx1"/>
              </a:solidFill>
              <a:effectLst/>
              <a:latin typeface="Lucida Sans" panose="020B0602030504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GB" altLang="en-US" sz="1200" b="0" i="0" u="none" strike="noStrike" cap="none" normalizeH="0" baseline="0" dirty="0">
                <a:ln>
                  <a:noFill/>
                </a:ln>
                <a:solidFill>
                  <a:schemeClr val="tx1"/>
                </a:solidFill>
                <a:effectLst/>
                <a:latin typeface="Lucida Sans" panose="020B0602030504020204" pitchFamily="34" charset="0"/>
                <a:ea typeface="Calibri" panose="020F0502020204030204" pitchFamily="34" charset="0"/>
                <a:cs typeface="Times New Roman" panose="02020603050405020304" pitchFamily="18" charset="0"/>
              </a:rPr>
              <a:t>THE SOUTH AND NORTH REGION IS MOSTLY USES THE WAREHOUSE BETWEEN 1032-1034 </a:t>
            </a:r>
            <a:endParaRPr kumimoji="0" lang="en-GB" altLang="en-US" sz="1200" b="0" i="0" u="none" strike="noStrike" cap="none" normalizeH="0" baseline="0" dirty="0">
              <a:ln>
                <a:noFill/>
              </a:ln>
              <a:solidFill>
                <a:schemeClr val="tx1"/>
              </a:solidFill>
              <a:effectLst/>
              <a:latin typeface="Lucida Sans" panose="020B0602030504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GB" altLang="en-US" sz="1200" b="0" i="0" u="none" strike="noStrike" cap="none" normalizeH="0" baseline="0" dirty="0">
                <a:ln>
                  <a:noFill/>
                </a:ln>
                <a:solidFill>
                  <a:schemeClr val="tx1"/>
                </a:solidFill>
                <a:effectLst/>
                <a:latin typeface="Lucida Sans" panose="020B0602030504020204" pitchFamily="34" charset="0"/>
                <a:ea typeface="Calibri" panose="020F0502020204030204" pitchFamily="34" charset="0"/>
                <a:cs typeface="Times New Roman" panose="02020603050405020304" pitchFamily="18" charset="0"/>
              </a:rPr>
              <a:t>THE EAST REGION USED THE 1036 WAREHOUSE </a:t>
            </a:r>
            <a:endParaRPr kumimoji="0" lang="en-GB" altLang="en-US" sz="1200" b="0" i="0" u="none" strike="noStrike" cap="none" normalizeH="0" baseline="0" dirty="0">
              <a:ln>
                <a:noFill/>
              </a:ln>
              <a:solidFill>
                <a:schemeClr val="tx1"/>
              </a:solidFill>
              <a:effectLst/>
              <a:latin typeface="Lucida Sans" panose="020B0602030504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GB" altLang="en-US" sz="1200" b="0" i="0" u="none" strike="noStrike" cap="none" normalizeH="0" baseline="0" dirty="0">
                <a:ln>
                  <a:noFill/>
                </a:ln>
                <a:solidFill>
                  <a:schemeClr val="tx1"/>
                </a:solidFill>
                <a:effectLst/>
                <a:latin typeface="Lucida Sans" panose="020B0602030504020204" pitchFamily="34" charset="0"/>
                <a:ea typeface="Calibri" panose="020F0502020204030204" pitchFamily="34" charset="0"/>
                <a:cs typeface="Times New Roman" panose="02020603050405020304" pitchFamily="18" charset="0"/>
              </a:rPr>
              <a:t>THE WEST REGION USED THE 1024 MAINLY</a:t>
            </a:r>
            <a:endParaRPr kumimoji="0" lang="en-GB" altLang="en-US" sz="1200" b="0" i="0" u="none" strike="noStrike" cap="none" normalizeH="0" baseline="0" dirty="0">
              <a:ln>
                <a:noFill/>
              </a:ln>
              <a:solidFill>
                <a:schemeClr val="tx1"/>
              </a:solidFill>
              <a:effectLst/>
              <a:latin typeface="Lucida Sans" panose="020B0602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FBDF0066-7671-4583-AE5C-CEC1845D3441}"/>
              </a:ext>
            </a:extLst>
          </p:cNvPr>
          <p:cNvPicPr>
            <a:picLocks noChangeAspect="1"/>
          </p:cNvPicPr>
          <p:nvPr/>
        </p:nvPicPr>
        <p:blipFill>
          <a:blip r:embed="rId6"/>
          <a:stretch>
            <a:fillRect/>
          </a:stretch>
        </p:blipFill>
        <p:spPr>
          <a:xfrm>
            <a:off x="7478252" y="3302561"/>
            <a:ext cx="3896269" cy="304843"/>
          </a:xfrm>
          <a:prstGeom prst="rect">
            <a:avLst/>
          </a:prstGeom>
        </p:spPr>
      </p:pic>
      <p:sp>
        <p:nvSpPr>
          <p:cNvPr id="13" name="TextBox 12">
            <a:extLst>
              <a:ext uri="{FF2B5EF4-FFF2-40B4-BE49-F238E27FC236}">
                <a16:creationId xmlns:a16="http://schemas.microsoft.com/office/drawing/2014/main" id="{EBA3DD8C-EE3D-472D-8AA8-E6D1CCC4C5FA}"/>
              </a:ext>
            </a:extLst>
          </p:cNvPr>
          <p:cNvSpPr txBox="1"/>
          <p:nvPr/>
        </p:nvSpPr>
        <p:spPr>
          <a:xfrm>
            <a:off x="8801731" y="2641008"/>
            <a:ext cx="1558440" cy="369332"/>
          </a:xfrm>
          <a:prstGeom prst="rect">
            <a:avLst/>
          </a:prstGeom>
          <a:noFill/>
        </p:spPr>
        <p:txBody>
          <a:bodyPr wrap="square" rtlCol="0">
            <a:spAutoFit/>
          </a:bodyPr>
          <a:lstStyle/>
          <a:p>
            <a:r>
              <a:rPr lang="en-GB" sz="1800" b="1" dirty="0">
                <a:latin typeface="Lucida Handwriting" panose="03010101010101010101" pitchFamily="66" charset="0"/>
              </a:rPr>
              <a:t>Coding:</a:t>
            </a:r>
            <a:endParaRPr lang="en-IN" sz="1800" b="1" dirty="0">
              <a:latin typeface="Lucida Handwriting" panose="03010101010101010101" pitchFamily="66" charset="0"/>
            </a:endParaRPr>
          </a:p>
        </p:txBody>
      </p:sp>
    </p:spTree>
    <p:extLst>
      <p:ext uri="{BB962C8B-B14F-4D97-AF65-F5344CB8AC3E}">
        <p14:creationId xmlns:p14="http://schemas.microsoft.com/office/powerpoint/2010/main" val="279589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23"/>
                                        </p:tgtEl>
                                      </p:cBhvr>
                                    </p:animEffect>
                                    <p:set>
                                      <p:cBhvr>
                                        <p:cTn id="10" dur="1" fill="hold">
                                          <p:stCondLst>
                                            <p:cond delay="499"/>
                                          </p:stCondLst>
                                        </p:cTn>
                                        <p:tgtEl>
                                          <p:spTgt spid="32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24"/>
                                        </p:tgtEl>
                                      </p:cBhvr>
                                    </p:animEffect>
                                    <p:set>
                                      <p:cBhvr>
                                        <p:cTn id="13" dur="1" fill="hold">
                                          <p:stCondLst>
                                            <p:cond delay="499"/>
                                          </p:stCondLst>
                                        </p:cTn>
                                        <p:tgtEl>
                                          <p:spTgt spid="32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25"/>
                                        </p:tgtEl>
                                      </p:cBhvr>
                                    </p:animEffect>
                                    <p:set>
                                      <p:cBhvr>
                                        <p:cTn id="16" dur="1" fill="hold">
                                          <p:stCondLst>
                                            <p:cond delay="499"/>
                                          </p:stCondLst>
                                        </p:cTn>
                                        <p:tgtEl>
                                          <p:spTgt spid="32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7169"/>
                                        </p:tgtEl>
                                      </p:cBhvr>
                                    </p:animEffect>
                                    <p:set>
                                      <p:cBhvr>
                                        <p:cTn id="25" dur="1" fill="hold">
                                          <p:stCondLst>
                                            <p:cond delay="499"/>
                                          </p:stCondLst>
                                        </p:cTn>
                                        <p:tgtEl>
                                          <p:spTgt spid="7169"/>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23" grpId="0"/>
      <p:bldP spid="325" grpId="0"/>
      <p:bldP spid="2" grpId="0"/>
      <p:bldP spid="3" grpId="0"/>
      <p:bldP spid="4"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439"/>
        <p:cNvGrpSpPr/>
        <p:nvPr/>
      </p:nvGrpSpPr>
      <p:grpSpPr>
        <a:xfrm>
          <a:off x="0" y="0"/>
          <a:ext cx="0" cy="0"/>
          <a:chOff x="0" y="0"/>
          <a:chExt cx="0" cy="0"/>
        </a:xfrm>
      </p:grpSpPr>
      <p:sp>
        <p:nvSpPr>
          <p:cNvPr id="440" name="Google Shape;440;p21"/>
          <p:cNvSpPr txBox="1">
            <a:spLocks noGrp="1"/>
          </p:cNvSpPr>
          <p:nvPr>
            <p:ph type="title"/>
          </p:nvPr>
        </p:nvSpPr>
        <p:spPr>
          <a:xfrm>
            <a:off x="228602" y="79724"/>
            <a:ext cx="6871446"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GB" sz="4400" b="1" dirty="0">
                <a:latin typeface="Lucida Sans" panose="020B0602030504020204" pitchFamily="34" charset="0"/>
                <a:ea typeface="Times New Roman"/>
                <a:cs typeface="Times New Roman"/>
                <a:sym typeface="Times New Roman"/>
              </a:rPr>
              <a:t>POWER BI DASHBOARD</a:t>
            </a:r>
            <a:endParaRPr sz="4400" b="1" dirty="0">
              <a:latin typeface="Lucida Sans" panose="020B0602030504020204" pitchFamily="34" charset="0"/>
              <a:ea typeface="Times New Roman"/>
              <a:cs typeface="Times New Roman"/>
              <a:sym typeface="Times New Roman"/>
            </a:endParaRPr>
          </a:p>
        </p:txBody>
      </p:sp>
      <p:pic>
        <p:nvPicPr>
          <p:cNvPr id="2" name="Picture 1">
            <a:extLst>
              <a:ext uri="{FF2B5EF4-FFF2-40B4-BE49-F238E27FC236}">
                <a16:creationId xmlns:a16="http://schemas.microsoft.com/office/drawing/2014/main" id="{A11DC710-BFAB-43AD-86A4-AEC3091268C6}"/>
              </a:ext>
            </a:extLst>
          </p:cNvPr>
          <p:cNvPicPr>
            <a:picLocks noChangeAspect="1"/>
          </p:cNvPicPr>
          <p:nvPr/>
        </p:nvPicPr>
        <p:blipFill>
          <a:blip r:embed="rId4"/>
          <a:stretch>
            <a:fillRect/>
          </a:stretch>
        </p:blipFill>
        <p:spPr>
          <a:xfrm>
            <a:off x="637050" y="863802"/>
            <a:ext cx="10917899" cy="5914474"/>
          </a:xfrm>
          <a:prstGeom prst="rect">
            <a:avLst/>
          </a:prstGeom>
        </p:spPr>
      </p:pic>
      <p:pic>
        <p:nvPicPr>
          <p:cNvPr id="5" name="Picture 4">
            <a:extLst>
              <a:ext uri="{FF2B5EF4-FFF2-40B4-BE49-F238E27FC236}">
                <a16:creationId xmlns:a16="http://schemas.microsoft.com/office/drawing/2014/main" id="{19D0929E-D5BE-45D5-9BFE-436CCDC97485}"/>
              </a:ext>
            </a:extLst>
          </p:cNvPr>
          <p:cNvPicPr>
            <a:picLocks noChangeAspect="1"/>
          </p:cNvPicPr>
          <p:nvPr/>
        </p:nvPicPr>
        <p:blipFill>
          <a:blip r:embed="rId5"/>
          <a:stretch>
            <a:fillRect/>
          </a:stretch>
        </p:blipFill>
        <p:spPr>
          <a:xfrm>
            <a:off x="8832477" y="0"/>
            <a:ext cx="2050676" cy="7994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40"/>
                                        </p:tgtEl>
                                        <p:attrNameLst>
                                          <p:attrName>style.visibility</p:attrName>
                                        </p:attrNameLst>
                                      </p:cBhvr>
                                      <p:to>
                                        <p:strVal val="visible"/>
                                      </p:to>
                                    </p:set>
                                    <p:anim calcmode="lin" valueType="num">
                                      <p:cBhvr>
                                        <p:cTn id="7" dur="1000" fill="hold"/>
                                        <p:tgtEl>
                                          <p:spTgt spid="440"/>
                                        </p:tgtEl>
                                        <p:attrNameLst>
                                          <p:attrName>ppt_w</p:attrName>
                                        </p:attrNameLst>
                                      </p:cBhvr>
                                      <p:tavLst>
                                        <p:tav tm="0">
                                          <p:val>
                                            <p:fltVal val="0"/>
                                          </p:val>
                                        </p:tav>
                                        <p:tav tm="100000">
                                          <p:val>
                                            <p:strVal val="#ppt_w"/>
                                          </p:val>
                                        </p:tav>
                                      </p:tavLst>
                                    </p:anim>
                                    <p:anim calcmode="lin" valueType="num">
                                      <p:cBhvr>
                                        <p:cTn id="8" dur="1000" fill="hold"/>
                                        <p:tgtEl>
                                          <p:spTgt spid="440"/>
                                        </p:tgtEl>
                                        <p:attrNameLst>
                                          <p:attrName>ppt_h</p:attrName>
                                        </p:attrNameLst>
                                      </p:cBhvr>
                                      <p:tavLst>
                                        <p:tav tm="0">
                                          <p:val>
                                            <p:fltVal val="0"/>
                                          </p:val>
                                        </p:tav>
                                        <p:tav tm="100000">
                                          <p:val>
                                            <p:strVal val="#ppt_h"/>
                                          </p:val>
                                        </p:tav>
                                      </p:tavLst>
                                    </p:anim>
                                    <p:anim calcmode="lin" valueType="num">
                                      <p:cBhvr>
                                        <p:cTn id="9" dur="1000" fill="hold"/>
                                        <p:tgtEl>
                                          <p:spTgt spid="440"/>
                                        </p:tgtEl>
                                        <p:attrNameLst>
                                          <p:attrName>style.rotation</p:attrName>
                                        </p:attrNameLst>
                                      </p:cBhvr>
                                      <p:tavLst>
                                        <p:tav tm="0">
                                          <p:val>
                                            <p:fltVal val="90"/>
                                          </p:val>
                                        </p:tav>
                                        <p:tav tm="100000">
                                          <p:val>
                                            <p:fltVal val="0"/>
                                          </p:val>
                                        </p:tav>
                                      </p:tavLst>
                                    </p:anim>
                                    <p:animEffect transition="in" filter="fade">
                                      <p:cBhvr>
                                        <p:cTn id="10" dur="1000"/>
                                        <p:tgtEl>
                                          <p:spTgt spid="440"/>
                                        </p:tgtEl>
                                      </p:cBhvr>
                                    </p:animEffect>
                                  </p:childTnLst>
                                </p:cTn>
                              </p:par>
                              <p:par>
                                <p:cTn id="11" presetID="3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par>
                                <p:cTn id="17" presetID="3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439"/>
        <p:cNvGrpSpPr/>
        <p:nvPr/>
      </p:nvGrpSpPr>
      <p:grpSpPr>
        <a:xfrm>
          <a:off x="0" y="0"/>
          <a:ext cx="0" cy="0"/>
          <a:chOff x="0" y="0"/>
          <a:chExt cx="0" cy="0"/>
        </a:xfrm>
      </p:grpSpPr>
      <p:sp>
        <p:nvSpPr>
          <p:cNvPr id="440" name="Google Shape;440;p21"/>
          <p:cNvSpPr txBox="1">
            <a:spLocks noGrp="1"/>
          </p:cNvSpPr>
          <p:nvPr>
            <p:ph type="title"/>
          </p:nvPr>
        </p:nvSpPr>
        <p:spPr>
          <a:xfrm>
            <a:off x="228602" y="79724"/>
            <a:ext cx="6871446"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GB" sz="4400" b="1" dirty="0">
                <a:latin typeface="Lucida Sans" panose="020B0602030504020204" pitchFamily="34" charset="0"/>
                <a:ea typeface="Times New Roman"/>
                <a:cs typeface="Times New Roman"/>
                <a:sym typeface="Times New Roman"/>
              </a:rPr>
              <a:t>POWER BI DASHBOARD</a:t>
            </a:r>
            <a:endParaRPr sz="4400" b="1" dirty="0">
              <a:latin typeface="Lucida Sans" panose="020B0602030504020204" pitchFamily="34" charset="0"/>
              <a:ea typeface="Times New Roman"/>
              <a:cs typeface="Times New Roman"/>
              <a:sym typeface="Times New Roman"/>
            </a:endParaRPr>
          </a:p>
        </p:txBody>
      </p:sp>
      <p:pic>
        <p:nvPicPr>
          <p:cNvPr id="3" name="Picture 2">
            <a:extLst>
              <a:ext uri="{FF2B5EF4-FFF2-40B4-BE49-F238E27FC236}">
                <a16:creationId xmlns:a16="http://schemas.microsoft.com/office/drawing/2014/main" id="{FCF79740-C118-416A-B657-C9182A70999F}"/>
              </a:ext>
            </a:extLst>
          </p:cNvPr>
          <p:cNvPicPr>
            <a:picLocks noChangeAspect="1"/>
          </p:cNvPicPr>
          <p:nvPr/>
        </p:nvPicPr>
        <p:blipFill>
          <a:blip r:embed="rId4"/>
          <a:stretch>
            <a:fillRect/>
          </a:stretch>
        </p:blipFill>
        <p:spPr>
          <a:xfrm>
            <a:off x="679270" y="861088"/>
            <a:ext cx="10833460" cy="5917188"/>
          </a:xfrm>
          <a:prstGeom prst="rect">
            <a:avLst/>
          </a:prstGeom>
        </p:spPr>
      </p:pic>
    </p:spTree>
    <p:extLst>
      <p:ext uri="{BB962C8B-B14F-4D97-AF65-F5344CB8AC3E}">
        <p14:creationId xmlns:p14="http://schemas.microsoft.com/office/powerpoint/2010/main" val="373532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440"/>
                                        </p:tgtEl>
                                        <p:attrNameLst>
                                          <p:attrName>r</p:attrName>
                                        </p:attrNameLst>
                                      </p:cBhvr>
                                    </p:animRot>
                                    <p:animRot by="-240000">
                                      <p:cBhvr>
                                        <p:cTn id="7" dur="200" fill="hold">
                                          <p:stCondLst>
                                            <p:cond delay="200"/>
                                          </p:stCondLst>
                                        </p:cTn>
                                        <p:tgtEl>
                                          <p:spTgt spid="440"/>
                                        </p:tgtEl>
                                        <p:attrNameLst>
                                          <p:attrName>r</p:attrName>
                                        </p:attrNameLst>
                                      </p:cBhvr>
                                    </p:animRot>
                                    <p:animRot by="240000">
                                      <p:cBhvr>
                                        <p:cTn id="8" dur="200" fill="hold">
                                          <p:stCondLst>
                                            <p:cond delay="400"/>
                                          </p:stCondLst>
                                        </p:cTn>
                                        <p:tgtEl>
                                          <p:spTgt spid="440"/>
                                        </p:tgtEl>
                                        <p:attrNameLst>
                                          <p:attrName>r</p:attrName>
                                        </p:attrNameLst>
                                      </p:cBhvr>
                                    </p:animRot>
                                    <p:animRot by="-240000">
                                      <p:cBhvr>
                                        <p:cTn id="9" dur="200" fill="hold">
                                          <p:stCondLst>
                                            <p:cond delay="600"/>
                                          </p:stCondLst>
                                        </p:cTn>
                                        <p:tgtEl>
                                          <p:spTgt spid="440"/>
                                        </p:tgtEl>
                                        <p:attrNameLst>
                                          <p:attrName>r</p:attrName>
                                        </p:attrNameLst>
                                      </p:cBhvr>
                                    </p:animRot>
                                    <p:animRot by="120000">
                                      <p:cBhvr>
                                        <p:cTn id="10" dur="200" fill="hold">
                                          <p:stCondLst>
                                            <p:cond delay="800"/>
                                          </p:stCondLst>
                                        </p:cTn>
                                        <p:tgtEl>
                                          <p:spTgt spid="440"/>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3"/>
                                        </p:tgtEl>
                                        <p:attrNameLst>
                                          <p:attrName>r</p:attrName>
                                        </p:attrNameLst>
                                      </p:cBhvr>
                                    </p:animRot>
                                    <p:animRot by="-240000">
                                      <p:cBhvr>
                                        <p:cTn id="13" dur="200" fill="hold">
                                          <p:stCondLst>
                                            <p:cond delay="200"/>
                                          </p:stCondLst>
                                        </p:cTn>
                                        <p:tgtEl>
                                          <p:spTgt spid="3"/>
                                        </p:tgtEl>
                                        <p:attrNameLst>
                                          <p:attrName>r</p:attrName>
                                        </p:attrNameLst>
                                      </p:cBhvr>
                                    </p:animRot>
                                    <p:animRot by="240000">
                                      <p:cBhvr>
                                        <p:cTn id="14" dur="200" fill="hold">
                                          <p:stCondLst>
                                            <p:cond delay="400"/>
                                          </p:stCondLst>
                                        </p:cTn>
                                        <p:tgtEl>
                                          <p:spTgt spid="3"/>
                                        </p:tgtEl>
                                        <p:attrNameLst>
                                          <p:attrName>r</p:attrName>
                                        </p:attrNameLst>
                                      </p:cBhvr>
                                    </p:animRot>
                                    <p:animRot by="-240000">
                                      <p:cBhvr>
                                        <p:cTn id="15" dur="200" fill="hold">
                                          <p:stCondLst>
                                            <p:cond delay="600"/>
                                          </p:stCondLst>
                                        </p:cTn>
                                        <p:tgtEl>
                                          <p:spTgt spid="3"/>
                                        </p:tgtEl>
                                        <p:attrNameLst>
                                          <p:attrName>r</p:attrName>
                                        </p:attrNameLst>
                                      </p:cBhvr>
                                    </p:animRot>
                                    <p:animRot by="120000">
                                      <p:cBhvr>
                                        <p:cTn id="16"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439"/>
        <p:cNvGrpSpPr/>
        <p:nvPr/>
      </p:nvGrpSpPr>
      <p:grpSpPr>
        <a:xfrm>
          <a:off x="0" y="0"/>
          <a:ext cx="0" cy="0"/>
          <a:chOff x="0" y="0"/>
          <a:chExt cx="0" cy="0"/>
        </a:xfrm>
      </p:grpSpPr>
      <p:sp>
        <p:nvSpPr>
          <p:cNvPr id="440" name="Google Shape;440;p21"/>
          <p:cNvSpPr txBox="1">
            <a:spLocks noGrp="1"/>
          </p:cNvSpPr>
          <p:nvPr>
            <p:ph type="title"/>
          </p:nvPr>
        </p:nvSpPr>
        <p:spPr>
          <a:xfrm>
            <a:off x="228602" y="79724"/>
            <a:ext cx="6871446"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GB" sz="4400" b="1" dirty="0">
                <a:latin typeface="Lucida Sans" panose="020B0602030504020204" pitchFamily="34" charset="0"/>
                <a:ea typeface="Times New Roman"/>
                <a:cs typeface="Times New Roman"/>
                <a:sym typeface="Times New Roman"/>
              </a:rPr>
              <a:t>POWER BI DASHBOARD</a:t>
            </a:r>
            <a:endParaRPr sz="4400" b="1" dirty="0">
              <a:latin typeface="Lucida Sans" panose="020B0602030504020204" pitchFamily="34" charset="0"/>
              <a:ea typeface="Times New Roman"/>
              <a:cs typeface="Times New Roman"/>
              <a:sym typeface="Times New Roman"/>
            </a:endParaRPr>
          </a:p>
        </p:txBody>
      </p:sp>
      <p:pic>
        <p:nvPicPr>
          <p:cNvPr id="3" name="Picture 2">
            <a:extLst>
              <a:ext uri="{FF2B5EF4-FFF2-40B4-BE49-F238E27FC236}">
                <a16:creationId xmlns:a16="http://schemas.microsoft.com/office/drawing/2014/main" id="{03D22E4F-69A2-4F99-A67B-55F3697110D9}"/>
              </a:ext>
            </a:extLst>
          </p:cNvPr>
          <p:cNvPicPr>
            <a:picLocks noChangeAspect="1"/>
          </p:cNvPicPr>
          <p:nvPr/>
        </p:nvPicPr>
        <p:blipFill>
          <a:blip r:embed="rId4"/>
          <a:stretch>
            <a:fillRect/>
          </a:stretch>
        </p:blipFill>
        <p:spPr>
          <a:xfrm>
            <a:off x="683560" y="898780"/>
            <a:ext cx="10889875" cy="5959220"/>
          </a:xfrm>
          <a:prstGeom prst="rect">
            <a:avLst/>
          </a:prstGeom>
        </p:spPr>
      </p:pic>
    </p:spTree>
    <p:extLst>
      <p:ext uri="{BB962C8B-B14F-4D97-AF65-F5344CB8AC3E}">
        <p14:creationId xmlns:p14="http://schemas.microsoft.com/office/powerpoint/2010/main" val="51807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wipe(down)">
                                      <p:cBhvr>
                                        <p:cTn id="7" dur="580">
                                          <p:stCondLst>
                                            <p:cond delay="0"/>
                                          </p:stCondLst>
                                        </p:cTn>
                                        <p:tgtEl>
                                          <p:spTgt spid="440"/>
                                        </p:tgtEl>
                                      </p:cBhvr>
                                    </p:animEffect>
                                    <p:anim calcmode="lin" valueType="num">
                                      <p:cBhvr>
                                        <p:cTn id="8" dur="1822" tmFilter="0,0; 0.14,0.36; 0.43,0.73; 0.71,0.91; 1.0,1.0">
                                          <p:stCondLst>
                                            <p:cond delay="0"/>
                                          </p:stCondLst>
                                        </p:cTn>
                                        <p:tgtEl>
                                          <p:spTgt spid="44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4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4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4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40"/>
                                        </p:tgtEl>
                                        <p:attrNameLst>
                                          <p:attrName>ppt_y</p:attrName>
                                        </p:attrNameLst>
                                      </p:cBhvr>
                                      <p:tavLst>
                                        <p:tav tm="0" fmla="#ppt_y-sin(pi*$)/81">
                                          <p:val>
                                            <p:fltVal val="0"/>
                                          </p:val>
                                        </p:tav>
                                        <p:tav tm="100000">
                                          <p:val>
                                            <p:fltVal val="1"/>
                                          </p:val>
                                        </p:tav>
                                      </p:tavLst>
                                    </p:anim>
                                    <p:animScale>
                                      <p:cBhvr>
                                        <p:cTn id="13" dur="26">
                                          <p:stCondLst>
                                            <p:cond delay="650"/>
                                          </p:stCondLst>
                                        </p:cTn>
                                        <p:tgtEl>
                                          <p:spTgt spid="440"/>
                                        </p:tgtEl>
                                      </p:cBhvr>
                                      <p:to x="100000" y="60000"/>
                                    </p:animScale>
                                    <p:animScale>
                                      <p:cBhvr>
                                        <p:cTn id="14" dur="166" decel="50000">
                                          <p:stCondLst>
                                            <p:cond delay="676"/>
                                          </p:stCondLst>
                                        </p:cTn>
                                        <p:tgtEl>
                                          <p:spTgt spid="440"/>
                                        </p:tgtEl>
                                      </p:cBhvr>
                                      <p:to x="100000" y="100000"/>
                                    </p:animScale>
                                    <p:animScale>
                                      <p:cBhvr>
                                        <p:cTn id="15" dur="26">
                                          <p:stCondLst>
                                            <p:cond delay="1312"/>
                                          </p:stCondLst>
                                        </p:cTn>
                                        <p:tgtEl>
                                          <p:spTgt spid="440"/>
                                        </p:tgtEl>
                                      </p:cBhvr>
                                      <p:to x="100000" y="80000"/>
                                    </p:animScale>
                                    <p:animScale>
                                      <p:cBhvr>
                                        <p:cTn id="16" dur="166" decel="50000">
                                          <p:stCondLst>
                                            <p:cond delay="1338"/>
                                          </p:stCondLst>
                                        </p:cTn>
                                        <p:tgtEl>
                                          <p:spTgt spid="440"/>
                                        </p:tgtEl>
                                      </p:cBhvr>
                                      <p:to x="100000" y="100000"/>
                                    </p:animScale>
                                    <p:animScale>
                                      <p:cBhvr>
                                        <p:cTn id="17" dur="26">
                                          <p:stCondLst>
                                            <p:cond delay="1642"/>
                                          </p:stCondLst>
                                        </p:cTn>
                                        <p:tgtEl>
                                          <p:spTgt spid="440"/>
                                        </p:tgtEl>
                                      </p:cBhvr>
                                      <p:to x="100000" y="90000"/>
                                    </p:animScale>
                                    <p:animScale>
                                      <p:cBhvr>
                                        <p:cTn id="18" dur="166" decel="50000">
                                          <p:stCondLst>
                                            <p:cond delay="1668"/>
                                          </p:stCondLst>
                                        </p:cTn>
                                        <p:tgtEl>
                                          <p:spTgt spid="440"/>
                                        </p:tgtEl>
                                      </p:cBhvr>
                                      <p:to x="100000" y="100000"/>
                                    </p:animScale>
                                    <p:animScale>
                                      <p:cBhvr>
                                        <p:cTn id="19" dur="26">
                                          <p:stCondLst>
                                            <p:cond delay="1808"/>
                                          </p:stCondLst>
                                        </p:cTn>
                                        <p:tgtEl>
                                          <p:spTgt spid="440"/>
                                        </p:tgtEl>
                                      </p:cBhvr>
                                      <p:to x="100000" y="95000"/>
                                    </p:animScale>
                                    <p:animScale>
                                      <p:cBhvr>
                                        <p:cTn id="20" dur="166" decel="50000">
                                          <p:stCondLst>
                                            <p:cond delay="1834"/>
                                          </p:stCondLst>
                                        </p:cTn>
                                        <p:tgtEl>
                                          <p:spTgt spid="440"/>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80">
                                          <p:stCondLst>
                                            <p:cond delay="0"/>
                                          </p:stCondLst>
                                        </p:cTn>
                                        <p:tgtEl>
                                          <p:spTgt spid="3"/>
                                        </p:tgtEl>
                                      </p:cBhvr>
                                    </p:animEffect>
                                    <p:anim calcmode="lin" valueType="num">
                                      <p:cBhvr>
                                        <p:cTn id="2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gtEl>
                                      </p:cBhvr>
                                      <p:to x="100000" y="60000"/>
                                    </p:animScale>
                                    <p:animScale>
                                      <p:cBhvr>
                                        <p:cTn id="30" dur="166" decel="50000">
                                          <p:stCondLst>
                                            <p:cond delay="676"/>
                                          </p:stCondLst>
                                        </p:cTn>
                                        <p:tgtEl>
                                          <p:spTgt spid="3"/>
                                        </p:tgtEl>
                                      </p:cBhvr>
                                      <p:to x="100000" y="100000"/>
                                    </p:animScale>
                                    <p:animScale>
                                      <p:cBhvr>
                                        <p:cTn id="31" dur="26">
                                          <p:stCondLst>
                                            <p:cond delay="1312"/>
                                          </p:stCondLst>
                                        </p:cTn>
                                        <p:tgtEl>
                                          <p:spTgt spid="3"/>
                                        </p:tgtEl>
                                      </p:cBhvr>
                                      <p:to x="100000" y="80000"/>
                                    </p:animScale>
                                    <p:animScale>
                                      <p:cBhvr>
                                        <p:cTn id="32" dur="166" decel="50000">
                                          <p:stCondLst>
                                            <p:cond delay="1338"/>
                                          </p:stCondLst>
                                        </p:cTn>
                                        <p:tgtEl>
                                          <p:spTgt spid="3"/>
                                        </p:tgtEl>
                                      </p:cBhvr>
                                      <p:to x="100000" y="100000"/>
                                    </p:animScale>
                                    <p:animScale>
                                      <p:cBhvr>
                                        <p:cTn id="33" dur="26">
                                          <p:stCondLst>
                                            <p:cond delay="1642"/>
                                          </p:stCondLst>
                                        </p:cTn>
                                        <p:tgtEl>
                                          <p:spTgt spid="3"/>
                                        </p:tgtEl>
                                      </p:cBhvr>
                                      <p:to x="100000" y="90000"/>
                                    </p:animScale>
                                    <p:animScale>
                                      <p:cBhvr>
                                        <p:cTn id="34" dur="166" decel="50000">
                                          <p:stCondLst>
                                            <p:cond delay="1668"/>
                                          </p:stCondLst>
                                        </p:cTn>
                                        <p:tgtEl>
                                          <p:spTgt spid="3"/>
                                        </p:tgtEl>
                                      </p:cBhvr>
                                      <p:to x="100000" y="100000"/>
                                    </p:animScale>
                                    <p:animScale>
                                      <p:cBhvr>
                                        <p:cTn id="35" dur="26">
                                          <p:stCondLst>
                                            <p:cond delay="1808"/>
                                          </p:stCondLst>
                                        </p:cTn>
                                        <p:tgtEl>
                                          <p:spTgt spid="3"/>
                                        </p:tgtEl>
                                      </p:cBhvr>
                                      <p:to x="100000" y="95000"/>
                                    </p:animScale>
                                    <p:animScale>
                                      <p:cBhvr>
                                        <p:cTn id="36"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439"/>
        <p:cNvGrpSpPr/>
        <p:nvPr/>
      </p:nvGrpSpPr>
      <p:grpSpPr>
        <a:xfrm>
          <a:off x="0" y="0"/>
          <a:ext cx="0" cy="0"/>
          <a:chOff x="0" y="0"/>
          <a:chExt cx="0" cy="0"/>
        </a:xfrm>
      </p:grpSpPr>
      <p:sp>
        <p:nvSpPr>
          <p:cNvPr id="440" name="Google Shape;440;p21"/>
          <p:cNvSpPr txBox="1">
            <a:spLocks noGrp="1"/>
          </p:cNvSpPr>
          <p:nvPr>
            <p:ph type="title"/>
          </p:nvPr>
        </p:nvSpPr>
        <p:spPr>
          <a:xfrm>
            <a:off x="228602" y="79724"/>
            <a:ext cx="6871446"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GB" sz="4400" b="1" dirty="0">
                <a:latin typeface="Lucida Sans" panose="020B0602030504020204" pitchFamily="34" charset="0"/>
                <a:ea typeface="Times New Roman"/>
                <a:cs typeface="Times New Roman"/>
                <a:sym typeface="Times New Roman"/>
              </a:rPr>
              <a:t>POWER BI INSIGHTS</a:t>
            </a:r>
            <a:endParaRPr sz="4400" b="1" dirty="0">
              <a:latin typeface="Lucida Sans" panose="020B0602030504020204" pitchFamily="34" charset="0"/>
              <a:ea typeface="Times New Roman"/>
              <a:cs typeface="Times New Roman"/>
              <a:sym typeface="Times New Roman"/>
            </a:endParaRPr>
          </a:p>
        </p:txBody>
      </p:sp>
      <p:sp>
        <p:nvSpPr>
          <p:cNvPr id="2" name="TextBox 1">
            <a:extLst>
              <a:ext uri="{FF2B5EF4-FFF2-40B4-BE49-F238E27FC236}">
                <a16:creationId xmlns:a16="http://schemas.microsoft.com/office/drawing/2014/main" id="{DB0C5EA4-C70F-4739-B00D-86C2B7610182}"/>
              </a:ext>
            </a:extLst>
          </p:cNvPr>
          <p:cNvSpPr txBox="1"/>
          <p:nvPr/>
        </p:nvSpPr>
        <p:spPr>
          <a:xfrm>
            <a:off x="412376" y="1213037"/>
            <a:ext cx="5351930" cy="4924425"/>
          </a:xfrm>
          <a:prstGeom prst="rect">
            <a:avLst/>
          </a:prstGeom>
          <a:noFill/>
        </p:spPr>
        <p:txBody>
          <a:bodyPr wrap="square" rtlCol="0">
            <a:spAutoFit/>
          </a:bodyPr>
          <a:lstStyle/>
          <a:p>
            <a:r>
              <a:rPr lang="en-GB" sz="1300" b="1" dirty="0">
                <a:latin typeface="Lucida Sans" panose="020B0602030504020204" pitchFamily="34" charset="0"/>
              </a:rPr>
              <a:t>SUM OF CUSTNAME BY REGION </a:t>
            </a:r>
            <a:endParaRPr lang="en-IN" sz="1300" dirty="0">
              <a:latin typeface="Lucida Sans" panose="020B0602030504020204" pitchFamily="34" charset="0"/>
            </a:endParaRPr>
          </a:p>
          <a:p>
            <a:r>
              <a:rPr lang="en-GB" sz="1300" b="1" dirty="0">
                <a:latin typeface="Lucida Sans" panose="020B0602030504020204" pitchFamily="34" charset="0"/>
              </a:rPr>
              <a:t>TREE MAP</a:t>
            </a:r>
          </a:p>
          <a:p>
            <a:endParaRPr lang="en-IN" sz="1300" dirty="0">
              <a:latin typeface="Lucida Sans" panose="020B0602030504020204" pitchFamily="34" charset="0"/>
            </a:endParaRPr>
          </a:p>
          <a:p>
            <a:pPr marL="285750" lvl="0" indent="-285750">
              <a:buFont typeface="Wingdings" panose="05000000000000000000" pitchFamily="2" charset="2"/>
              <a:buChar char="Ø"/>
            </a:pPr>
            <a:r>
              <a:rPr lang="en-GB" sz="1300" dirty="0">
                <a:latin typeface="Lucida Sans" panose="020B0602030504020204" pitchFamily="34" charset="0"/>
              </a:rPr>
              <a:t>EAST REGION IS THE LOWEST CUSTOMER</a:t>
            </a:r>
            <a:endParaRPr lang="en-IN" sz="1300" dirty="0">
              <a:latin typeface="Lucida Sans" panose="020B0602030504020204" pitchFamily="34" charset="0"/>
            </a:endParaRPr>
          </a:p>
          <a:p>
            <a:pPr marL="285750" lvl="0" indent="-285750">
              <a:buFont typeface="Wingdings" panose="05000000000000000000" pitchFamily="2" charset="2"/>
              <a:buChar char="Ø"/>
            </a:pPr>
            <a:r>
              <a:rPr lang="en-GB" sz="1300" dirty="0">
                <a:latin typeface="Lucida Sans" panose="020B0602030504020204" pitchFamily="34" charset="0"/>
              </a:rPr>
              <a:t>NORTH REGION HAS THE HIGHEST CUSTOMER</a:t>
            </a:r>
            <a:endParaRPr lang="en-IN" sz="1300" dirty="0">
              <a:latin typeface="Lucida Sans" panose="020B0602030504020204" pitchFamily="34" charset="0"/>
            </a:endParaRPr>
          </a:p>
          <a:p>
            <a:pPr marL="285750" lvl="0" indent="-285750">
              <a:buFont typeface="Wingdings" panose="05000000000000000000" pitchFamily="2" charset="2"/>
              <a:buChar char="Ø"/>
            </a:pPr>
            <a:r>
              <a:rPr lang="en-GB" sz="1300" dirty="0">
                <a:latin typeface="Lucida Sans" panose="020B0602030504020204" pitchFamily="34" charset="0"/>
              </a:rPr>
              <a:t>WE CAN IMPROVE THE CUSTOMER IN THE EAST REGION</a:t>
            </a:r>
            <a:endParaRPr lang="en-IN" sz="1300" dirty="0">
              <a:latin typeface="Lucida Sans" panose="020B0602030504020204" pitchFamily="34" charset="0"/>
            </a:endParaRPr>
          </a:p>
          <a:p>
            <a:r>
              <a:rPr lang="en-GB" sz="1300" dirty="0">
                <a:latin typeface="Lucida Sans" panose="020B0602030504020204" pitchFamily="34" charset="0"/>
              </a:rPr>
              <a:t> </a:t>
            </a:r>
            <a:endParaRPr lang="en-IN" sz="1300" dirty="0">
              <a:latin typeface="Lucida Sans" panose="020B0602030504020204" pitchFamily="34" charset="0"/>
            </a:endParaRPr>
          </a:p>
          <a:p>
            <a:r>
              <a:rPr lang="en-GB" sz="1300" dirty="0">
                <a:latin typeface="Lucida Sans" panose="020B0602030504020204" pitchFamily="34" charset="0"/>
              </a:rPr>
              <a:t> </a:t>
            </a:r>
            <a:endParaRPr lang="en-IN" sz="1300" dirty="0">
              <a:latin typeface="Lucida Sans" panose="020B0602030504020204" pitchFamily="34" charset="0"/>
            </a:endParaRPr>
          </a:p>
          <a:p>
            <a:r>
              <a:rPr lang="en-GB" sz="1300" b="1" dirty="0">
                <a:latin typeface="Lucida Sans" panose="020B0602030504020204" pitchFamily="34" charset="0"/>
              </a:rPr>
              <a:t>SUM OF WHNAME BY REGION</a:t>
            </a:r>
            <a:endParaRPr lang="en-IN" sz="1300" dirty="0">
              <a:latin typeface="Lucida Sans" panose="020B0602030504020204" pitchFamily="34" charset="0"/>
            </a:endParaRPr>
          </a:p>
          <a:p>
            <a:r>
              <a:rPr lang="en-GB" sz="1300" b="1" dirty="0">
                <a:latin typeface="Lucida Sans" panose="020B0602030504020204" pitchFamily="34" charset="0"/>
              </a:rPr>
              <a:t>BAR CHART</a:t>
            </a:r>
          </a:p>
          <a:p>
            <a:endParaRPr lang="en-IN" sz="1300" dirty="0">
              <a:latin typeface="Lucida Sans" panose="020B0602030504020204" pitchFamily="34" charset="0"/>
            </a:endParaRPr>
          </a:p>
          <a:p>
            <a:pPr marL="285750" lvl="0" indent="-285750">
              <a:buFont typeface="Wingdings" panose="05000000000000000000" pitchFamily="2" charset="2"/>
              <a:buChar char="Ø"/>
            </a:pPr>
            <a:r>
              <a:rPr lang="en-GB" sz="1300" dirty="0">
                <a:latin typeface="Lucida Sans" panose="020B0602030504020204" pitchFamily="34" charset="0"/>
              </a:rPr>
              <a:t>EAST REGION HAS THE LOWEST WAREHOUSE</a:t>
            </a:r>
            <a:endParaRPr lang="en-IN" sz="1300" dirty="0">
              <a:latin typeface="Lucida Sans" panose="020B0602030504020204" pitchFamily="34" charset="0"/>
            </a:endParaRPr>
          </a:p>
          <a:p>
            <a:pPr marL="285750" lvl="0" indent="-285750">
              <a:buFont typeface="Wingdings" panose="05000000000000000000" pitchFamily="2" charset="2"/>
              <a:buChar char="Ø"/>
            </a:pPr>
            <a:r>
              <a:rPr lang="en-GB" sz="1300" dirty="0">
                <a:latin typeface="Lucida Sans" panose="020B0602030504020204" pitchFamily="34" charset="0"/>
              </a:rPr>
              <a:t>NORTH REGION HAS THE HIGHEST WAREHOUSE</a:t>
            </a:r>
            <a:endParaRPr lang="en-IN" sz="1300" dirty="0">
              <a:latin typeface="Lucida Sans" panose="020B0602030504020204" pitchFamily="34" charset="0"/>
            </a:endParaRPr>
          </a:p>
          <a:p>
            <a:pPr marL="285750" lvl="0" indent="-285750">
              <a:buFont typeface="Wingdings" panose="05000000000000000000" pitchFamily="2" charset="2"/>
              <a:buChar char="Ø"/>
            </a:pPr>
            <a:r>
              <a:rPr lang="en-GB" sz="1300" dirty="0">
                <a:latin typeface="Lucida Sans" panose="020B0602030504020204" pitchFamily="34" charset="0"/>
              </a:rPr>
              <a:t>WE CAN IMPROVE THE WAREHOUSE NUMBER IN EAST REGION</a:t>
            </a:r>
          </a:p>
          <a:p>
            <a:pPr lvl="0"/>
            <a:endParaRPr lang="en-GB" sz="1300" dirty="0">
              <a:latin typeface="Lucida Sans" panose="020B0602030504020204" pitchFamily="34" charset="0"/>
            </a:endParaRPr>
          </a:p>
          <a:p>
            <a:r>
              <a:rPr lang="en-GB" sz="1300" b="1" dirty="0">
                <a:latin typeface="Lucida Sans" panose="020B0602030504020204" pitchFamily="34" charset="0"/>
              </a:rPr>
              <a:t>SUM OF WHNAME &amp; SUM OF QTR BY TRANSACTION TYPE</a:t>
            </a:r>
            <a:endParaRPr lang="en-IN" sz="1300" dirty="0">
              <a:latin typeface="Lucida Sans" panose="020B0602030504020204" pitchFamily="34" charset="0"/>
            </a:endParaRPr>
          </a:p>
          <a:p>
            <a:r>
              <a:rPr lang="en-GB" sz="1300" b="1" dirty="0">
                <a:latin typeface="Lucida Sans" panose="020B0602030504020204" pitchFamily="34" charset="0"/>
              </a:rPr>
              <a:t>LINE CHART</a:t>
            </a:r>
          </a:p>
          <a:p>
            <a:endParaRPr lang="en-IN" sz="1300" dirty="0">
              <a:latin typeface="Lucida Sans" panose="020B0602030504020204" pitchFamily="34" charset="0"/>
            </a:endParaRPr>
          </a:p>
          <a:p>
            <a:pPr marL="285750" lvl="0" indent="-285750">
              <a:buFont typeface="Wingdings" panose="05000000000000000000" pitchFamily="2" charset="2"/>
              <a:buChar char="Ø"/>
            </a:pPr>
            <a:r>
              <a:rPr lang="en-GB" sz="1300" dirty="0">
                <a:latin typeface="Lucida Sans" panose="020B0602030504020204" pitchFamily="34" charset="0"/>
              </a:rPr>
              <a:t>THE WAREHOUSE AND QTY HAVE MORE ALLOT TYPE AND DECREASED TO RETURN TYPE </a:t>
            </a:r>
            <a:endParaRPr lang="en-IN" sz="1300" dirty="0">
              <a:latin typeface="Lucida Sans" panose="020B0602030504020204" pitchFamily="34" charset="0"/>
            </a:endParaRPr>
          </a:p>
          <a:p>
            <a:pPr marL="285750" lvl="0" indent="-285750">
              <a:buFont typeface="Wingdings" panose="05000000000000000000" pitchFamily="2" charset="2"/>
              <a:buChar char="Ø"/>
            </a:pPr>
            <a:r>
              <a:rPr lang="en-GB" sz="1300" dirty="0">
                <a:latin typeface="Lucida Sans" panose="020B0602030504020204" pitchFamily="34" charset="0"/>
              </a:rPr>
              <a:t>THAT MEANS THE QTY IN THE WAREHOUSE HAVE MORE ALLOT THAN RETURN</a:t>
            </a:r>
            <a:endParaRPr lang="en-IN" sz="1300" dirty="0">
              <a:latin typeface="Lucida Sans" panose="020B0602030504020204" pitchFamily="34" charset="0"/>
            </a:endParaRPr>
          </a:p>
          <a:p>
            <a:pPr lvl="0"/>
            <a:endParaRPr lang="en-IN" dirty="0"/>
          </a:p>
          <a:p>
            <a:r>
              <a:rPr lang="en-GB" dirty="0"/>
              <a:t>  </a:t>
            </a:r>
            <a:endParaRPr lang="en-IN" dirty="0"/>
          </a:p>
        </p:txBody>
      </p:sp>
      <p:sp>
        <p:nvSpPr>
          <p:cNvPr id="4" name="TextBox 3">
            <a:extLst>
              <a:ext uri="{FF2B5EF4-FFF2-40B4-BE49-F238E27FC236}">
                <a16:creationId xmlns:a16="http://schemas.microsoft.com/office/drawing/2014/main" id="{9187AB84-A21A-40D5-AA4D-7E573FCE1FCB}"/>
              </a:ext>
            </a:extLst>
          </p:cNvPr>
          <p:cNvSpPr txBox="1"/>
          <p:nvPr/>
        </p:nvSpPr>
        <p:spPr>
          <a:xfrm>
            <a:off x="6427694" y="1120703"/>
            <a:ext cx="5351930" cy="5109091"/>
          </a:xfrm>
          <a:prstGeom prst="rect">
            <a:avLst/>
          </a:prstGeom>
          <a:noFill/>
        </p:spPr>
        <p:txBody>
          <a:bodyPr wrap="square" rtlCol="0">
            <a:spAutoFit/>
          </a:bodyPr>
          <a:lstStyle/>
          <a:p>
            <a:r>
              <a:rPr lang="en-GB" sz="1300" b="1" dirty="0">
                <a:latin typeface="Lucida Sans" panose="020B0602030504020204" pitchFamily="34" charset="0"/>
              </a:rPr>
              <a:t>SUM OF QTY BY REGION</a:t>
            </a:r>
            <a:endParaRPr lang="en-IN" sz="1300" dirty="0">
              <a:latin typeface="Lucida Sans" panose="020B0602030504020204" pitchFamily="34" charset="0"/>
            </a:endParaRPr>
          </a:p>
          <a:p>
            <a:r>
              <a:rPr lang="en-GB" sz="1300" b="1" dirty="0">
                <a:latin typeface="Lucida Sans" panose="020B0602030504020204" pitchFamily="34" charset="0"/>
              </a:rPr>
              <a:t>PIE CHART</a:t>
            </a:r>
          </a:p>
          <a:p>
            <a:endParaRPr lang="en-IN" sz="1300" dirty="0">
              <a:latin typeface="Lucida Sans" panose="020B0602030504020204" pitchFamily="34" charset="0"/>
            </a:endParaRPr>
          </a:p>
          <a:p>
            <a:pPr marL="285750" lvl="0" indent="-285750">
              <a:buFont typeface="Wingdings" panose="05000000000000000000" pitchFamily="2" charset="2"/>
              <a:buChar char="Ø"/>
            </a:pPr>
            <a:r>
              <a:rPr lang="en-GB" sz="1300" dirty="0">
                <a:latin typeface="Lucida Sans" panose="020B0602030504020204" pitchFamily="34" charset="0"/>
              </a:rPr>
              <a:t>THE EAST REGION IS THE LOWEST QTY OF 243K OF 9.6%</a:t>
            </a:r>
            <a:endParaRPr lang="en-IN" sz="1300" dirty="0">
              <a:latin typeface="Lucida Sans" panose="020B0602030504020204" pitchFamily="34" charset="0"/>
            </a:endParaRPr>
          </a:p>
          <a:p>
            <a:pPr marL="285750" lvl="0" indent="-285750">
              <a:buFont typeface="Wingdings" panose="05000000000000000000" pitchFamily="2" charset="2"/>
              <a:buChar char="Ø"/>
            </a:pPr>
            <a:r>
              <a:rPr lang="en-GB" sz="1300" dirty="0">
                <a:latin typeface="Lucida Sans" panose="020B0602030504020204" pitchFamily="34" charset="0"/>
              </a:rPr>
              <a:t>THE WEST REGION IS THE HIGHEST QTY OF 918.6K OF 33.3%</a:t>
            </a:r>
            <a:endParaRPr lang="en-IN" sz="1300" dirty="0">
              <a:latin typeface="Lucida Sans" panose="020B0602030504020204" pitchFamily="34" charset="0"/>
            </a:endParaRPr>
          </a:p>
          <a:p>
            <a:pPr marL="285750" lvl="0" indent="-285750">
              <a:buFont typeface="Wingdings" panose="05000000000000000000" pitchFamily="2" charset="2"/>
              <a:buChar char="Ø"/>
            </a:pPr>
            <a:r>
              <a:rPr lang="en-GB" sz="1300" dirty="0">
                <a:latin typeface="Lucida Sans" panose="020B0602030504020204" pitchFamily="34" charset="0"/>
              </a:rPr>
              <a:t>THEN WE CAN INCREASE THE QTY IN EAST REGION </a:t>
            </a:r>
            <a:endParaRPr lang="en-IN" sz="1300" dirty="0">
              <a:latin typeface="Lucida Sans" panose="020B0602030504020204" pitchFamily="34" charset="0"/>
            </a:endParaRPr>
          </a:p>
          <a:p>
            <a:pPr marL="285750" indent="-285750">
              <a:buFont typeface="Wingdings" panose="05000000000000000000" pitchFamily="2" charset="2"/>
              <a:buChar char="Ø"/>
            </a:pPr>
            <a:r>
              <a:rPr lang="en-GB" sz="1300" dirty="0">
                <a:latin typeface="Lucida Sans" panose="020B0602030504020204" pitchFamily="34" charset="0"/>
              </a:rPr>
              <a:t> </a:t>
            </a:r>
            <a:endParaRPr lang="en-IN" sz="1300" dirty="0">
              <a:latin typeface="Lucida Sans" panose="020B0602030504020204" pitchFamily="34" charset="0"/>
            </a:endParaRPr>
          </a:p>
          <a:p>
            <a:r>
              <a:rPr lang="en-GB" sz="1300" b="1" dirty="0">
                <a:latin typeface="Lucida Sans" panose="020B0602030504020204" pitchFamily="34" charset="0"/>
              </a:rPr>
              <a:t>SUM OF QTY BY YEAR</a:t>
            </a:r>
            <a:endParaRPr lang="en-IN" sz="1300" dirty="0">
              <a:latin typeface="Lucida Sans" panose="020B0602030504020204" pitchFamily="34" charset="0"/>
            </a:endParaRPr>
          </a:p>
          <a:p>
            <a:r>
              <a:rPr lang="en-GB" sz="1300" b="1" dirty="0">
                <a:latin typeface="Lucida Sans" panose="020B0602030504020204" pitchFamily="34" charset="0"/>
              </a:rPr>
              <a:t>FUNNEL CHART</a:t>
            </a:r>
          </a:p>
          <a:p>
            <a:endParaRPr lang="en-IN" sz="1300" dirty="0">
              <a:latin typeface="Lucida Sans" panose="020B0602030504020204" pitchFamily="34" charset="0"/>
            </a:endParaRPr>
          </a:p>
          <a:p>
            <a:pPr marL="285750" lvl="0" indent="-285750">
              <a:buFont typeface="Wingdings" panose="05000000000000000000" pitchFamily="2" charset="2"/>
              <a:buChar char="Ø"/>
            </a:pPr>
            <a:r>
              <a:rPr lang="en-GB" sz="1300" dirty="0">
                <a:latin typeface="Lucida Sans" panose="020B0602030504020204" pitchFamily="34" charset="0"/>
              </a:rPr>
              <a:t>2023 IS THE LOWEST QTY OF ALL OF 0.09M (6.7%)</a:t>
            </a:r>
            <a:br>
              <a:rPr lang="en-GB" sz="1300" dirty="0">
                <a:latin typeface="Lucida Sans" panose="020B0602030504020204" pitchFamily="34" charset="0"/>
              </a:rPr>
            </a:br>
            <a:r>
              <a:rPr lang="en-GB" sz="1300" dirty="0">
                <a:latin typeface="Lucida Sans" panose="020B0602030504020204" pitchFamily="34" charset="0"/>
              </a:rPr>
              <a:t>2019 IS THE HIGHEST QTY OF ALL OF 1.28M (100%)</a:t>
            </a:r>
            <a:endParaRPr lang="en-IN" sz="1300" dirty="0">
              <a:latin typeface="Lucida Sans" panose="020B0602030504020204" pitchFamily="34" charset="0"/>
            </a:endParaRPr>
          </a:p>
          <a:p>
            <a:pPr marL="285750" lvl="0" indent="-285750">
              <a:buFont typeface="Wingdings" panose="05000000000000000000" pitchFamily="2" charset="2"/>
              <a:buChar char="Ø"/>
            </a:pPr>
            <a:r>
              <a:rPr lang="en-GB" sz="1300" dirty="0">
                <a:latin typeface="Lucida Sans" panose="020B0602030504020204" pitchFamily="34" charset="0"/>
              </a:rPr>
              <a:t>THE UPCOMING YEAR CAN BE INCRESE THE QTY IN EACH WAREHOUSE</a:t>
            </a:r>
          </a:p>
          <a:p>
            <a:pPr lvl="0"/>
            <a:endParaRPr lang="en-IN" sz="1300" dirty="0">
              <a:latin typeface="Lucida Sans" panose="020B0602030504020204" pitchFamily="34" charset="0"/>
            </a:endParaRPr>
          </a:p>
          <a:p>
            <a:r>
              <a:rPr lang="en-GB" sz="1300" b="1" dirty="0">
                <a:latin typeface="Lucida Sans" panose="020B0602030504020204" pitchFamily="34" charset="0"/>
              </a:rPr>
              <a:t>SUM OF QTY BY TRANSACTION TYPE BY MONTH NAME</a:t>
            </a:r>
            <a:endParaRPr lang="en-IN" sz="1300" dirty="0">
              <a:latin typeface="Lucida Sans" panose="020B0602030504020204" pitchFamily="34" charset="0"/>
            </a:endParaRPr>
          </a:p>
          <a:p>
            <a:r>
              <a:rPr lang="en-GB" sz="1300" b="1" dirty="0">
                <a:latin typeface="Lucida Sans" panose="020B0602030504020204" pitchFamily="34" charset="0"/>
              </a:rPr>
              <a:t>STACKED BAR CHART</a:t>
            </a:r>
          </a:p>
          <a:p>
            <a:endParaRPr lang="en-IN" sz="1300" dirty="0">
              <a:latin typeface="Lucida Sans" panose="020B0602030504020204" pitchFamily="34" charset="0"/>
            </a:endParaRPr>
          </a:p>
          <a:p>
            <a:pPr marL="285750" lvl="0" indent="-285750">
              <a:buFont typeface="Wingdings" panose="05000000000000000000" pitchFamily="2" charset="2"/>
              <a:buChar char="Ø"/>
            </a:pPr>
            <a:r>
              <a:rPr lang="en-GB" sz="1300" dirty="0">
                <a:latin typeface="Lucida Sans" panose="020B0602030504020204" pitchFamily="34" charset="0"/>
              </a:rPr>
              <a:t>IN RETURN TYPE , JULY IS THE HIGHEST RETURN AND OCTOBER IS THE LOWEST RETURN</a:t>
            </a:r>
            <a:endParaRPr lang="en-IN" sz="1300" dirty="0">
              <a:latin typeface="Lucida Sans" panose="020B0602030504020204" pitchFamily="34" charset="0"/>
            </a:endParaRPr>
          </a:p>
          <a:p>
            <a:pPr marL="285750" lvl="0" indent="-285750">
              <a:buFont typeface="Wingdings" panose="05000000000000000000" pitchFamily="2" charset="2"/>
              <a:buChar char="Ø"/>
            </a:pPr>
            <a:r>
              <a:rPr lang="en-GB" sz="1300" dirty="0">
                <a:latin typeface="Lucida Sans" panose="020B0602030504020204" pitchFamily="34" charset="0"/>
              </a:rPr>
              <a:t>IN ALLOT TYPE , FEBRUARY IS THE HIGHEST ALLOT AND OCTOBER IS THE LOWEST ALLOT</a:t>
            </a:r>
            <a:endParaRPr lang="en-IN" sz="1300" dirty="0">
              <a:latin typeface="Lucida Sans" panose="020B0602030504020204" pitchFamily="34" charset="0"/>
            </a:endParaRPr>
          </a:p>
          <a:p>
            <a:pPr marL="285750" lvl="0" indent="-285750">
              <a:buFont typeface="Wingdings" panose="05000000000000000000" pitchFamily="2" charset="2"/>
              <a:buChar char="Ø"/>
            </a:pPr>
            <a:r>
              <a:rPr lang="en-GB" sz="1300" dirty="0">
                <a:latin typeface="Lucida Sans" panose="020B0602030504020204" pitchFamily="34" charset="0"/>
              </a:rPr>
              <a:t>FROM THIS OCTOBER IS THE MONTH WITH THE LOWEST QTY ALLOT AND RETURN OF PRODUCT</a:t>
            </a:r>
            <a:endParaRPr lang="en-IN" sz="1300" dirty="0">
              <a:latin typeface="Lucida Sans" panose="020B0602030504020204" pitchFamily="34" charset="0"/>
            </a:endParaRPr>
          </a:p>
          <a:p>
            <a:endParaRPr lang="en-IN" dirty="0"/>
          </a:p>
        </p:txBody>
      </p:sp>
      <p:cxnSp>
        <p:nvCxnSpPr>
          <p:cNvPr id="6" name="Straight Arrow Connector 5">
            <a:extLst>
              <a:ext uri="{FF2B5EF4-FFF2-40B4-BE49-F238E27FC236}">
                <a16:creationId xmlns:a16="http://schemas.microsoft.com/office/drawing/2014/main" id="{AC84112C-1F6F-41D4-80FB-DE6DE03B53C0}"/>
              </a:ext>
            </a:extLst>
          </p:cNvPr>
          <p:cNvCxnSpPr/>
          <p:nvPr/>
        </p:nvCxnSpPr>
        <p:spPr>
          <a:xfrm>
            <a:off x="5934635" y="781364"/>
            <a:ext cx="62753" cy="571804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pic>
        <p:nvPicPr>
          <p:cNvPr id="8" name="Picture 7">
            <a:extLst>
              <a:ext uri="{FF2B5EF4-FFF2-40B4-BE49-F238E27FC236}">
                <a16:creationId xmlns:a16="http://schemas.microsoft.com/office/drawing/2014/main" id="{9612B292-A684-43C1-A7FC-E512A4B53501}"/>
              </a:ext>
            </a:extLst>
          </p:cNvPr>
          <p:cNvPicPr>
            <a:picLocks noChangeAspect="1"/>
          </p:cNvPicPr>
          <p:nvPr/>
        </p:nvPicPr>
        <p:blipFill>
          <a:blip r:embed="rId4"/>
          <a:stretch>
            <a:fillRect/>
          </a:stretch>
        </p:blipFill>
        <p:spPr>
          <a:xfrm>
            <a:off x="8838780" y="0"/>
            <a:ext cx="1417265" cy="851647"/>
          </a:xfrm>
          <a:prstGeom prst="rect">
            <a:avLst/>
          </a:prstGeom>
        </p:spPr>
      </p:pic>
    </p:spTree>
    <p:extLst>
      <p:ext uri="{BB962C8B-B14F-4D97-AF65-F5344CB8AC3E}">
        <p14:creationId xmlns:p14="http://schemas.microsoft.com/office/powerpoint/2010/main" val="121501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0"/>
                                        </p:tgtEl>
                                        <p:attrNameLst>
                                          <p:attrName>style.visibility</p:attrName>
                                        </p:attrNameLst>
                                      </p:cBhvr>
                                      <p:to>
                                        <p:strVal val="visible"/>
                                      </p:to>
                                    </p:set>
                                    <p:anim calcmode="lin" valueType="num">
                                      <p:cBhvr additive="base">
                                        <p:cTn id="7" dur="500" fill="hold"/>
                                        <p:tgtEl>
                                          <p:spTgt spid="440"/>
                                        </p:tgtEl>
                                        <p:attrNameLst>
                                          <p:attrName>ppt_x</p:attrName>
                                        </p:attrNameLst>
                                      </p:cBhvr>
                                      <p:tavLst>
                                        <p:tav tm="0">
                                          <p:val>
                                            <p:strVal val="#ppt_x"/>
                                          </p:val>
                                        </p:tav>
                                        <p:tav tm="100000">
                                          <p:val>
                                            <p:strVal val="#ppt_x"/>
                                          </p:val>
                                        </p:tav>
                                      </p:tavLst>
                                    </p:anim>
                                    <p:anim calcmode="lin" valueType="num">
                                      <p:cBhvr additive="base">
                                        <p:cTn id="8" dur="500" fill="hold"/>
                                        <p:tgtEl>
                                          <p:spTgt spid="44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 grpId="0"/>
      <p:bldP spid="2" grpId="0"/>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460"/>
        <p:cNvGrpSpPr/>
        <p:nvPr/>
      </p:nvGrpSpPr>
      <p:grpSpPr>
        <a:xfrm>
          <a:off x="0" y="0"/>
          <a:ext cx="0" cy="0"/>
          <a:chOff x="0" y="0"/>
          <a:chExt cx="0" cy="0"/>
        </a:xfrm>
      </p:grpSpPr>
      <p:sp>
        <p:nvSpPr>
          <p:cNvPr id="461" name="Google Shape;461;g119d570088c_0_0"/>
          <p:cNvSpPr txBox="1">
            <a:spLocks noGrp="1"/>
          </p:cNvSpPr>
          <p:nvPr>
            <p:ph type="title"/>
          </p:nvPr>
        </p:nvSpPr>
        <p:spPr>
          <a:xfrm>
            <a:off x="228600" y="163937"/>
            <a:ext cx="8816788" cy="5908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SzPts val="1100"/>
              <a:buNone/>
            </a:pPr>
            <a:r>
              <a:rPr lang="en-GB" sz="3600" b="1" dirty="0">
                <a:latin typeface="Lucida Sans" panose="020B0602030504020204" pitchFamily="34" charset="0"/>
                <a:ea typeface="Times New Roman"/>
                <a:cs typeface="Times New Roman"/>
                <a:sym typeface="Times New Roman"/>
              </a:rPr>
              <a:t>GOOGLE DATA STUDIO DASHBOARD</a:t>
            </a:r>
            <a:endParaRPr sz="3600" b="1" dirty="0">
              <a:latin typeface="Lucida Sans" panose="020B0602030504020204" pitchFamily="34" charset="0"/>
              <a:ea typeface="Times New Roman"/>
              <a:cs typeface="Times New Roman"/>
              <a:sym typeface="Times New Roman"/>
            </a:endParaRPr>
          </a:p>
        </p:txBody>
      </p:sp>
      <p:pic>
        <p:nvPicPr>
          <p:cNvPr id="4" name="Picture 3">
            <a:extLst>
              <a:ext uri="{FF2B5EF4-FFF2-40B4-BE49-F238E27FC236}">
                <a16:creationId xmlns:a16="http://schemas.microsoft.com/office/drawing/2014/main" id="{0B764540-8DF2-4978-AB5D-20A97A7FB5DF}"/>
              </a:ext>
            </a:extLst>
          </p:cNvPr>
          <p:cNvPicPr>
            <a:picLocks noChangeAspect="1"/>
          </p:cNvPicPr>
          <p:nvPr/>
        </p:nvPicPr>
        <p:blipFill>
          <a:blip r:embed="rId4"/>
          <a:stretch>
            <a:fillRect/>
          </a:stretch>
        </p:blipFill>
        <p:spPr>
          <a:xfrm>
            <a:off x="2001498" y="855912"/>
            <a:ext cx="7886573" cy="5941307"/>
          </a:xfrm>
          <a:prstGeom prst="rect">
            <a:avLst/>
          </a:prstGeom>
        </p:spPr>
      </p:pic>
      <p:pic>
        <p:nvPicPr>
          <p:cNvPr id="3" name="Picture 2">
            <a:extLst>
              <a:ext uri="{FF2B5EF4-FFF2-40B4-BE49-F238E27FC236}">
                <a16:creationId xmlns:a16="http://schemas.microsoft.com/office/drawing/2014/main" id="{75DFF0B8-EA8A-4AC7-BF68-F52E9C98A28C}"/>
              </a:ext>
            </a:extLst>
          </p:cNvPr>
          <p:cNvPicPr>
            <a:picLocks noChangeAspect="1"/>
          </p:cNvPicPr>
          <p:nvPr/>
        </p:nvPicPr>
        <p:blipFill>
          <a:blip r:embed="rId5"/>
          <a:stretch>
            <a:fillRect/>
          </a:stretch>
        </p:blipFill>
        <p:spPr>
          <a:xfrm>
            <a:off x="9888071" y="0"/>
            <a:ext cx="1640541" cy="8228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61"/>
                                        </p:tgtEl>
                                        <p:attrNameLst>
                                          <p:attrName>style.visibility</p:attrName>
                                        </p:attrNameLst>
                                      </p:cBhvr>
                                      <p:to>
                                        <p:strVal val="visible"/>
                                      </p:to>
                                    </p:set>
                                    <p:animEffect transition="in" filter="barn(inVertical)">
                                      <p:cBhvr>
                                        <p:cTn id="7" dur="500"/>
                                        <p:tgtEl>
                                          <p:spTgt spid="461"/>
                                        </p:tgtEl>
                                      </p:cBhvr>
                                    </p:animEffect>
                                  </p:childTnLst>
                                </p:cTn>
                              </p:par>
                              <p:par>
                                <p:cTn id="8" presetID="16" presetClass="entr" presetSubtype="2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81"/>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9A0D9DE1-EFCD-4A20-BFD9-50503E454A7C}"/>
              </a:ext>
            </a:extLst>
          </p:cNvPr>
          <p:cNvSpPr/>
          <p:nvPr/>
        </p:nvSpPr>
        <p:spPr>
          <a:xfrm>
            <a:off x="6181166" y="3903942"/>
            <a:ext cx="4078942" cy="18736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latin typeface="Lucida Sans" panose="020B0602030504020204" pitchFamily="34" charset="0"/>
            </a:endParaRPr>
          </a:p>
        </p:txBody>
      </p:sp>
      <p:sp>
        <p:nvSpPr>
          <p:cNvPr id="8" name="Rectangle: Rounded Corners 7">
            <a:extLst>
              <a:ext uri="{FF2B5EF4-FFF2-40B4-BE49-F238E27FC236}">
                <a16:creationId xmlns:a16="http://schemas.microsoft.com/office/drawing/2014/main" id="{05147C73-D283-4C06-8488-A33B5906704B}"/>
              </a:ext>
            </a:extLst>
          </p:cNvPr>
          <p:cNvSpPr/>
          <p:nvPr/>
        </p:nvSpPr>
        <p:spPr>
          <a:xfrm>
            <a:off x="797859" y="3930100"/>
            <a:ext cx="3998259" cy="18736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latin typeface="Lucida Sans" panose="020B0602030504020204" pitchFamily="34" charset="0"/>
            </a:endParaRPr>
          </a:p>
        </p:txBody>
      </p:sp>
      <p:sp>
        <p:nvSpPr>
          <p:cNvPr id="182" name="Google Shape;182;g119c79fd7f2_1_58"/>
          <p:cNvSpPr txBox="1">
            <a:spLocks noGrp="1"/>
          </p:cNvSpPr>
          <p:nvPr>
            <p:ph type="title"/>
          </p:nvPr>
        </p:nvSpPr>
        <p:spPr>
          <a:xfrm>
            <a:off x="101787" y="139468"/>
            <a:ext cx="11049300" cy="6462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4000" b="1" dirty="0">
                <a:latin typeface="Lucida Sans" panose="020B0602030504020204" pitchFamily="34" charset="0"/>
                <a:ea typeface="Verdana" panose="020B0604030504040204" pitchFamily="34" charset="0"/>
                <a:cs typeface="Times New Roman"/>
                <a:sym typeface="Times New Roman"/>
              </a:rPr>
              <a:t>BUSINESS OBJECTIVE &amp; CONSTRAINT</a:t>
            </a:r>
          </a:p>
        </p:txBody>
      </p:sp>
      <p:sp>
        <p:nvSpPr>
          <p:cNvPr id="183" name="Google Shape;183;g119c79fd7f2_1_58" descr="GitHub - serengil/deepface: A Lightweight Face Recognition and Facial  Attribute Analysis (Age, Gender, Emotion and Race) Library for Python"/>
          <p:cNvSpPr/>
          <p:nvPr/>
        </p:nvSpPr>
        <p:spPr>
          <a:xfrm>
            <a:off x="101787" y="-131940"/>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Lucida Sans" panose="020B0602030504020204" pitchFamily="34" charset="0"/>
              <a:sym typeface="Arial"/>
            </a:endParaRPr>
          </a:p>
        </p:txBody>
      </p:sp>
      <p:sp>
        <p:nvSpPr>
          <p:cNvPr id="184" name="Google Shape;184;g119c79fd7f2_1_58" descr="GitHub - serengil/deepface: A Lightweight Face Recognition and Facial  Attribute Analysis (Age, Gender, Emotion and Race) Library for Python"/>
          <p:cNvSpPr/>
          <p:nvPr/>
        </p:nvSpPr>
        <p:spPr>
          <a:xfrm>
            <a:off x="254187" y="20460"/>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Lucida Sans" panose="020B0602030504020204" pitchFamily="34" charset="0"/>
              <a:sym typeface="Arial"/>
            </a:endParaRPr>
          </a:p>
        </p:txBody>
      </p:sp>
      <p:pic>
        <p:nvPicPr>
          <p:cNvPr id="185" name="Google Shape;185;g119c79fd7f2_1_58"/>
          <p:cNvPicPr preferRelativeResize="0"/>
          <p:nvPr/>
        </p:nvPicPr>
        <p:blipFill rotWithShape="1">
          <a:blip r:embed="rId4">
            <a:alphaModFix/>
          </a:blip>
          <a:srcRect/>
          <a:stretch/>
        </p:blipFill>
        <p:spPr>
          <a:xfrm>
            <a:off x="9527163" y="6052625"/>
            <a:ext cx="2592012" cy="805375"/>
          </a:xfrm>
          <a:prstGeom prst="rect">
            <a:avLst/>
          </a:prstGeom>
          <a:noFill/>
          <a:ln>
            <a:noFill/>
          </a:ln>
        </p:spPr>
      </p:pic>
      <p:sp>
        <p:nvSpPr>
          <p:cNvPr id="2" name="TextBox 1">
            <a:extLst>
              <a:ext uri="{FF2B5EF4-FFF2-40B4-BE49-F238E27FC236}">
                <a16:creationId xmlns:a16="http://schemas.microsoft.com/office/drawing/2014/main" id="{4868906F-CF96-45DD-BA61-F104B9C4E0E6}"/>
              </a:ext>
            </a:extLst>
          </p:cNvPr>
          <p:cNvSpPr txBox="1"/>
          <p:nvPr/>
        </p:nvSpPr>
        <p:spPr>
          <a:xfrm>
            <a:off x="1250768" y="4198486"/>
            <a:ext cx="3370729" cy="1323439"/>
          </a:xfrm>
          <a:prstGeom prst="rect">
            <a:avLst/>
          </a:prstGeom>
          <a:noFill/>
        </p:spPr>
        <p:txBody>
          <a:bodyPr wrap="square" rtlCol="0">
            <a:spAutoFit/>
          </a:bodyPr>
          <a:lstStyle/>
          <a:p>
            <a:r>
              <a:rPr lang="en-GB" sz="2000" b="1" dirty="0">
                <a:latin typeface="Lucida Sans" panose="020B0602030504020204" pitchFamily="34" charset="0"/>
                <a:ea typeface="Verdana" panose="020B0604030504040204" pitchFamily="34" charset="0"/>
              </a:rPr>
              <a:t>Business objective:</a:t>
            </a:r>
          </a:p>
          <a:p>
            <a:endParaRPr lang="en-GB" sz="2000" dirty="0">
              <a:latin typeface="Lucida Sans" panose="020B0602030504020204" pitchFamily="34" charset="0"/>
            </a:endParaRPr>
          </a:p>
          <a:p>
            <a:r>
              <a:rPr lang="en-IN" sz="2000" dirty="0">
                <a:latin typeface="Lucida Sans" panose="020B0602030504020204" pitchFamily="34" charset="0"/>
                <a:ea typeface="Verdana" panose="020B0604030504040204" pitchFamily="34" charset="0"/>
              </a:rPr>
              <a:t>Minimize the volatility in inventory stock</a:t>
            </a:r>
          </a:p>
        </p:txBody>
      </p:sp>
      <p:sp>
        <p:nvSpPr>
          <p:cNvPr id="3" name="TextBox 2">
            <a:extLst>
              <a:ext uri="{FF2B5EF4-FFF2-40B4-BE49-F238E27FC236}">
                <a16:creationId xmlns:a16="http://schemas.microsoft.com/office/drawing/2014/main" id="{AE74E028-251F-4BF1-A638-EFBD9CAF98EF}"/>
              </a:ext>
            </a:extLst>
          </p:cNvPr>
          <p:cNvSpPr txBox="1"/>
          <p:nvPr/>
        </p:nvSpPr>
        <p:spPr>
          <a:xfrm>
            <a:off x="6632957" y="4179034"/>
            <a:ext cx="3245030" cy="1323439"/>
          </a:xfrm>
          <a:prstGeom prst="rect">
            <a:avLst/>
          </a:prstGeom>
          <a:noFill/>
        </p:spPr>
        <p:txBody>
          <a:bodyPr wrap="square" rtlCol="0">
            <a:spAutoFit/>
          </a:bodyPr>
          <a:lstStyle/>
          <a:p>
            <a:r>
              <a:rPr lang="en-GB" sz="2000" b="1" dirty="0">
                <a:latin typeface="Lucida Sans" panose="020B0602030504020204" pitchFamily="34" charset="0"/>
                <a:ea typeface="Verdana" panose="020B0604030504040204" pitchFamily="34" charset="0"/>
              </a:rPr>
              <a:t>Business constraint:</a:t>
            </a:r>
          </a:p>
          <a:p>
            <a:endParaRPr lang="en-GB" sz="2000" dirty="0">
              <a:latin typeface="Lucida Sans" panose="020B0602030504020204" pitchFamily="34" charset="0"/>
              <a:ea typeface="Verdana" panose="020B0604030504040204" pitchFamily="34" charset="0"/>
            </a:endParaRPr>
          </a:p>
          <a:p>
            <a:r>
              <a:rPr lang="en-GB" sz="2000" dirty="0">
                <a:latin typeface="Lucida Sans" panose="020B0602030504020204" pitchFamily="34" charset="0"/>
                <a:ea typeface="Verdana" panose="020B0604030504040204" pitchFamily="34" charset="0"/>
              </a:rPr>
              <a:t>Minimize the human intervention</a:t>
            </a:r>
            <a:endParaRPr lang="en-IN" sz="2000" dirty="0">
              <a:latin typeface="Lucida Sans" panose="020B060203050402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4C9625FC-E2B1-4FB6-94F2-B51518806FB5}"/>
              </a:ext>
            </a:extLst>
          </p:cNvPr>
          <p:cNvPicPr>
            <a:picLocks noChangeAspect="1"/>
          </p:cNvPicPr>
          <p:nvPr/>
        </p:nvPicPr>
        <p:blipFill>
          <a:blip r:embed="rId5"/>
          <a:stretch>
            <a:fillRect/>
          </a:stretch>
        </p:blipFill>
        <p:spPr>
          <a:xfrm>
            <a:off x="1277662" y="1459417"/>
            <a:ext cx="3119334" cy="2336490"/>
          </a:xfrm>
          <a:prstGeom prst="rect">
            <a:avLst/>
          </a:prstGeom>
        </p:spPr>
      </p:pic>
      <p:pic>
        <p:nvPicPr>
          <p:cNvPr id="7" name="Picture 6">
            <a:extLst>
              <a:ext uri="{FF2B5EF4-FFF2-40B4-BE49-F238E27FC236}">
                <a16:creationId xmlns:a16="http://schemas.microsoft.com/office/drawing/2014/main" id="{A56EDE00-93D0-46AF-9715-3371EED8936C}"/>
              </a:ext>
            </a:extLst>
          </p:cNvPr>
          <p:cNvPicPr>
            <a:picLocks noChangeAspect="1"/>
          </p:cNvPicPr>
          <p:nvPr/>
        </p:nvPicPr>
        <p:blipFill>
          <a:blip r:embed="rId6"/>
          <a:stretch>
            <a:fillRect/>
          </a:stretch>
        </p:blipFill>
        <p:spPr>
          <a:xfrm>
            <a:off x="6563287" y="1522177"/>
            <a:ext cx="3314700" cy="1756306"/>
          </a:xfrm>
          <a:prstGeom prst="rect">
            <a:avLst/>
          </a:prstGeom>
        </p:spPr>
      </p:pic>
    </p:spTree>
    <p:extLst>
      <p:ext uri="{BB962C8B-B14F-4D97-AF65-F5344CB8AC3E}">
        <p14:creationId xmlns:p14="http://schemas.microsoft.com/office/powerpoint/2010/main" val="423332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2"/>
                                        </p:tgtEl>
                                        <p:attrNameLst>
                                          <p:attrName>style.visibility</p:attrName>
                                        </p:attrNameLst>
                                      </p:cBhvr>
                                      <p:to>
                                        <p:strVal val="visible"/>
                                      </p:to>
                                    </p:set>
                                    <p:anim calcmode="lin" valueType="num">
                                      <p:cBhvr additive="base">
                                        <p:cTn id="15" dur="500" fill="hold"/>
                                        <p:tgtEl>
                                          <p:spTgt spid="182"/>
                                        </p:tgtEl>
                                        <p:attrNameLst>
                                          <p:attrName>ppt_x</p:attrName>
                                        </p:attrNameLst>
                                      </p:cBhvr>
                                      <p:tavLst>
                                        <p:tav tm="0">
                                          <p:val>
                                            <p:strVal val="#ppt_x"/>
                                          </p:val>
                                        </p:tav>
                                        <p:tav tm="100000">
                                          <p:val>
                                            <p:strVal val="#ppt_x"/>
                                          </p:val>
                                        </p:tav>
                                      </p:tavLst>
                                    </p:anim>
                                    <p:anim calcmode="lin" valueType="num">
                                      <p:cBhvr additive="base">
                                        <p:cTn id="16" dur="500" fill="hold"/>
                                        <p:tgtEl>
                                          <p:spTgt spid="18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nodePh="1">
                                  <p:stCondLst>
                                    <p:cond delay="0"/>
                                  </p:stCondLst>
                                  <p:endCondLst>
                                    <p:cond evt="begin" delay="0">
                                      <p:tn val="17"/>
                                    </p:cond>
                                  </p:endCondLst>
                                  <p:childTnLst>
                                    <p:set>
                                      <p:cBhvr>
                                        <p:cTn id="18" dur="1" fill="hold">
                                          <p:stCondLst>
                                            <p:cond delay="0"/>
                                          </p:stCondLst>
                                        </p:cTn>
                                        <p:tgtEl>
                                          <p:spTgt spid="183"/>
                                        </p:tgtEl>
                                        <p:attrNameLst>
                                          <p:attrName>style.visibility</p:attrName>
                                        </p:attrNameLst>
                                      </p:cBhvr>
                                      <p:to>
                                        <p:strVal val="visible"/>
                                      </p:to>
                                    </p:set>
                                    <p:anim calcmode="lin" valueType="num">
                                      <p:cBhvr additive="base">
                                        <p:cTn id="19" dur="500" fill="hold"/>
                                        <p:tgtEl>
                                          <p:spTgt spid="183"/>
                                        </p:tgtEl>
                                        <p:attrNameLst>
                                          <p:attrName>ppt_x</p:attrName>
                                        </p:attrNameLst>
                                      </p:cBhvr>
                                      <p:tavLst>
                                        <p:tav tm="0">
                                          <p:val>
                                            <p:strVal val="#ppt_x"/>
                                          </p:val>
                                        </p:tav>
                                        <p:tav tm="100000">
                                          <p:val>
                                            <p:strVal val="#ppt_x"/>
                                          </p:val>
                                        </p:tav>
                                      </p:tavLst>
                                    </p:anim>
                                    <p:anim calcmode="lin" valueType="num">
                                      <p:cBhvr additive="base">
                                        <p:cTn id="20" dur="500" fill="hold"/>
                                        <p:tgtEl>
                                          <p:spTgt spid="18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nodePh="1">
                                  <p:stCondLst>
                                    <p:cond delay="0"/>
                                  </p:stCondLst>
                                  <p:endCondLst>
                                    <p:cond evt="begin" delay="0">
                                      <p:tn val="21"/>
                                    </p:cond>
                                  </p:endCondLst>
                                  <p:childTnLst>
                                    <p:set>
                                      <p:cBhvr>
                                        <p:cTn id="22" dur="1" fill="hold">
                                          <p:stCondLst>
                                            <p:cond delay="0"/>
                                          </p:stCondLst>
                                        </p:cTn>
                                        <p:tgtEl>
                                          <p:spTgt spid="184"/>
                                        </p:tgtEl>
                                        <p:attrNameLst>
                                          <p:attrName>style.visibility</p:attrName>
                                        </p:attrNameLst>
                                      </p:cBhvr>
                                      <p:to>
                                        <p:strVal val="visible"/>
                                      </p:to>
                                    </p:set>
                                    <p:anim calcmode="lin" valueType="num">
                                      <p:cBhvr additive="base">
                                        <p:cTn id="23" dur="500" fill="hold"/>
                                        <p:tgtEl>
                                          <p:spTgt spid="184"/>
                                        </p:tgtEl>
                                        <p:attrNameLst>
                                          <p:attrName>ppt_x</p:attrName>
                                        </p:attrNameLst>
                                      </p:cBhvr>
                                      <p:tavLst>
                                        <p:tav tm="0">
                                          <p:val>
                                            <p:strVal val="#ppt_x"/>
                                          </p:val>
                                        </p:tav>
                                        <p:tav tm="100000">
                                          <p:val>
                                            <p:strVal val="#ppt_x"/>
                                          </p:val>
                                        </p:tav>
                                      </p:tavLst>
                                    </p:anim>
                                    <p:anim calcmode="lin" valueType="num">
                                      <p:cBhvr additive="base">
                                        <p:cTn id="24" dur="500" fill="hold"/>
                                        <p:tgtEl>
                                          <p:spTgt spid="18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85"/>
                                        </p:tgtEl>
                                        <p:attrNameLst>
                                          <p:attrName>style.visibility</p:attrName>
                                        </p:attrNameLst>
                                      </p:cBhvr>
                                      <p:to>
                                        <p:strVal val="visible"/>
                                      </p:to>
                                    </p:set>
                                    <p:anim calcmode="lin" valueType="num">
                                      <p:cBhvr additive="base">
                                        <p:cTn id="27" dur="500" fill="hold"/>
                                        <p:tgtEl>
                                          <p:spTgt spid="185"/>
                                        </p:tgtEl>
                                        <p:attrNameLst>
                                          <p:attrName>ppt_x</p:attrName>
                                        </p:attrNameLst>
                                      </p:cBhvr>
                                      <p:tavLst>
                                        <p:tav tm="0">
                                          <p:val>
                                            <p:strVal val="#ppt_x"/>
                                          </p:val>
                                        </p:tav>
                                        <p:tav tm="100000">
                                          <p:val>
                                            <p:strVal val="#ppt_x"/>
                                          </p:val>
                                        </p:tav>
                                      </p:tavLst>
                                    </p:anim>
                                    <p:anim calcmode="lin" valueType="num">
                                      <p:cBhvr additive="base">
                                        <p:cTn id="28" dur="500" fill="hold"/>
                                        <p:tgtEl>
                                          <p:spTgt spid="18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82" grpId="0"/>
      <p:bldP spid="183" grpId="0"/>
      <p:bldP spid="184" grpId="0"/>
      <p:bldP spid="2" grpId="0"/>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439"/>
        <p:cNvGrpSpPr/>
        <p:nvPr/>
      </p:nvGrpSpPr>
      <p:grpSpPr>
        <a:xfrm>
          <a:off x="0" y="0"/>
          <a:ext cx="0" cy="0"/>
          <a:chOff x="0" y="0"/>
          <a:chExt cx="0" cy="0"/>
        </a:xfrm>
      </p:grpSpPr>
      <p:sp>
        <p:nvSpPr>
          <p:cNvPr id="440" name="Google Shape;440;p21"/>
          <p:cNvSpPr txBox="1">
            <a:spLocks noGrp="1"/>
          </p:cNvSpPr>
          <p:nvPr>
            <p:ph type="title"/>
          </p:nvPr>
        </p:nvSpPr>
        <p:spPr>
          <a:xfrm>
            <a:off x="228602" y="107424"/>
            <a:ext cx="9085728" cy="6462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GB" sz="4000" b="1" dirty="0">
                <a:latin typeface="Lucida Sans" panose="020B0602030504020204" pitchFamily="34" charset="0"/>
                <a:ea typeface="Times New Roman"/>
                <a:cs typeface="Times New Roman"/>
                <a:sym typeface="Times New Roman"/>
              </a:rPr>
              <a:t>GOOGLE DATA STUDIO INSIGHTS</a:t>
            </a:r>
            <a:endParaRPr sz="4000" b="1" dirty="0">
              <a:latin typeface="Lucida Sans" panose="020B0602030504020204" pitchFamily="34" charset="0"/>
              <a:ea typeface="Times New Roman"/>
              <a:cs typeface="Times New Roman"/>
              <a:sym typeface="Times New Roman"/>
            </a:endParaRPr>
          </a:p>
        </p:txBody>
      </p:sp>
      <p:sp>
        <p:nvSpPr>
          <p:cNvPr id="2" name="TextBox 1">
            <a:extLst>
              <a:ext uri="{FF2B5EF4-FFF2-40B4-BE49-F238E27FC236}">
                <a16:creationId xmlns:a16="http://schemas.microsoft.com/office/drawing/2014/main" id="{DB0C5EA4-C70F-4739-B00D-86C2B7610182}"/>
              </a:ext>
            </a:extLst>
          </p:cNvPr>
          <p:cNvSpPr txBox="1"/>
          <p:nvPr/>
        </p:nvSpPr>
        <p:spPr>
          <a:xfrm>
            <a:off x="412376" y="995197"/>
            <a:ext cx="5351930" cy="5816977"/>
          </a:xfrm>
          <a:prstGeom prst="rect">
            <a:avLst/>
          </a:prstGeom>
          <a:noFill/>
        </p:spPr>
        <p:txBody>
          <a:bodyPr wrap="square" rtlCol="0">
            <a:spAutoFit/>
          </a:bodyPr>
          <a:lstStyle/>
          <a:p>
            <a:r>
              <a:rPr lang="en-GB" sz="1200" b="1" dirty="0">
                <a:latin typeface="Lucida Sans" panose="020B0602030504020204" pitchFamily="34" charset="0"/>
              </a:rPr>
              <a:t>SUM OF CUSTNAME BY STATE</a:t>
            </a:r>
            <a:endParaRPr lang="en-IN" sz="1200" dirty="0">
              <a:latin typeface="Lucida Sans" panose="020B0602030504020204" pitchFamily="34" charset="0"/>
            </a:endParaRPr>
          </a:p>
          <a:p>
            <a:r>
              <a:rPr lang="en-GB" sz="1200" b="1" dirty="0">
                <a:latin typeface="Lucida Sans" panose="020B0602030504020204" pitchFamily="34" charset="0"/>
              </a:rPr>
              <a:t>BUBBLE CHART</a:t>
            </a:r>
          </a:p>
          <a:p>
            <a:endParaRPr lang="en-IN" sz="1200" dirty="0">
              <a:latin typeface="Lucida Sans" panose="020B0602030504020204" pitchFamily="34" charset="0"/>
            </a:endParaRPr>
          </a:p>
          <a:p>
            <a:pPr marL="171450" lvl="0" indent="-171450">
              <a:buFont typeface="Wingdings" panose="05000000000000000000" pitchFamily="2" charset="2"/>
              <a:buChar char="q"/>
            </a:pPr>
            <a:r>
              <a:rPr lang="en-GB" sz="1200" dirty="0">
                <a:latin typeface="Lucida Sans" panose="020B0602030504020204" pitchFamily="34" charset="0"/>
              </a:rPr>
              <a:t>TRIPURA,CHATTISGARH,PONDICHERY IS THE LOWEST QTY AND LOWEST CUSTNAME BY THE STATE</a:t>
            </a:r>
            <a:endParaRPr lang="en-IN" sz="1200" dirty="0">
              <a:latin typeface="Lucida Sans" panose="020B0602030504020204" pitchFamily="34" charset="0"/>
            </a:endParaRPr>
          </a:p>
          <a:p>
            <a:pPr marL="171450" lvl="0" indent="-171450">
              <a:buFont typeface="Wingdings" panose="05000000000000000000" pitchFamily="2" charset="2"/>
              <a:buChar char="q"/>
            </a:pPr>
            <a:r>
              <a:rPr lang="en-GB" sz="1200" dirty="0">
                <a:latin typeface="Lucida Sans" panose="020B0602030504020204" pitchFamily="34" charset="0"/>
              </a:rPr>
              <a:t>THE MAHARASTRA,KARNATAKA,GUJARAT,WESTBENGAL,TAMIILNADU IS THE HIGHEST CUSTNAME AND QTY BY THEN STATE</a:t>
            </a:r>
            <a:endParaRPr lang="en-IN" sz="1200" dirty="0">
              <a:latin typeface="Lucida Sans" panose="020B0602030504020204" pitchFamily="34" charset="0"/>
            </a:endParaRPr>
          </a:p>
          <a:p>
            <a:pPr marL="171450" lvl="0" indent="-171450">
              <a:buFont typeface="Wingdings" panose="05000000000000000000" pitchFamily="2" charset="2"/>
              <a:buChar char="q"/>
            </a:pPr>
            <a:r>
              <a:rPr lang="en-GB" sz="1200" dirty="0">
                <a:latin typeface="Lucida Sans" panose="020B0602030504020204" pitchFamily="34" charset="0"/>
              </a:rPr>
              <a:t>WE CAN IMPROVE THE QTY IN THE LOWEST REGION , AND INCREASE THE CUSTOMERS</a:t>
            </a:r>
            <a:endParaRPr lang="en-IN" sz="1200" dirty="0">
              <a:latin typeface="Lucida Sans" panose="020B0602030504020204" pitchFamily="34" charset="0"/>
            </a:endParaRPr>
          </a:p>
          <a:p>
            <a:r>
              <a:rPr lang="en-GB" sz="1200" dirty="0">
                <a:latin typeface="Lucida Sans" panose="020B0602030504020204" pitchFamily="34" charset="0"/>
              </a:rPr>
              <a:t> </a:t>
            </a:r>
            <a:endParaRPr lang="en-IN" sz="1200" dirty="0">
              <a:latin typeface="Lucida Sans" panose="020B0602030504020204" pitchFamily="34" charset="0"/>
            </a:endParaRPr>
          </a:p>
          <a:p>
            <a:r>
              <a:rPr lang="en-GB" sz="1200" b="1" dirty="0">
                <a:latin typeface="Lucida Sans" panose="020B0602030504020204" pitchFamily="34" charset="0"/>
              </a:rPr>
              <a:t>SUM OF CITY BY COUNT</a:t>
            </a:r>
            <a:endParaRPr lang="en-IN" sz="1200" dirty="0">
              <a:latin typeface="Lucida Sans" panose="020B0602030504020204" pitchFamily="34" charset="0"/>
            </a:endParaRPr>
          </a:p>
          <a:p>
            <a:r>
              <a:rPr lang="en-GB" sz="1200" b="1" dirty="0">
                <a:latin typeface="Lucida Sans" panose="020B0602030504020204" pitchFamily="34" charset="0"/>
              </a:rPr>
              <a:t>STACKED BAR CHART</a:t>
            </a:r>
          </a:p>
          <a:p>
            <a:endParaRPr lang="en-IN" sz="1200" dirty="0">
              <a:latin typeface="Lucida Sans" panose="020B0602030504020204" pitchFamily="34" charset="0"/>
            </a:endParaRPr>
          </a:p>
          <a:p>
            <a:pPr marL="171450" lvl="0" indent="-171450">
              <a:buFont typeface="Wingdings" panose="05000000000000000000" pitchFamily="2" charset="2"/>
              <a:buChar char="q"/>
            </a:pPr>
            <a:r>
              <a:rPr lang="en-GB" sz="1200" dirty="0">
                <a:latin typeface="Lucida Sans" panose="020B0602030504020204" pitchFamily="34" charset="0"/>
              </a:rPr>
              <a:t>AHEDABAD IS THE HIGHEST CITY COUNT OF 4390</a:t>
            </a:r>
            <a:endParaRPr lang="en-IN" sz="1200" dirty="0">
              <a:latin typeface="Lucida Sans" panose="020B0602030504020204" pitchFamily="34" charset="0"/>
            </a:endParaRPr>
          </a:p>
          <a:p>
            <a:pPr marL="171450" lvl="0" indent="-171450">
              <a:buFont typeface="Wingdings" panose="05000000000000000000" pitchFamily="2" charset="2"/>
              <a:buChar char="q"/>
            </a:pPr>
            <a:r>
              <a:rPr lang="en-GB" sz="1200" dirty="0">
                <a:latin typeface="Lucida Sans" panose="020B0602030504020204" pitchFamily="34" charset="0"/>
              </a:rPr>
              <a:t>BANGALORE IS THE SECOND HIGHEST CITY COUNT OF 4182</a:t>
            </a:r>
            <a:endParaRPr lang="en-IN" sz="1200" dirty="0">
              <a:latin typeface="Lucida Sans" panose="020B0602030504020204" pitchFamily="34" charset="0"/>
            </a:endParaRPr>
          </a:p>
          <a:p>
            <a:pPr marL="171450" lvl="0" indent="-171450">
              <a:buFont typeface="Wingdings" panose="05000000000000000000" pitchFamily="2" charset="2"/>
              <a:buChar char="q"/>
            </a:pPr>
            <a:r>
              <a:rPr lang="en-GB" sz="1200" dirty="0">
                <a:latin typeface="Lucida Sans" panose="020B0602030504020204" pitchFamily="34" charset="0"/>
              </a:rPr>
              <a:t>BHIWANDI IS THE THIRD HIGHEST CITY COUNT OF  3612</a:t>
            </a:r>
            <a:endParaRPr lang="en-IN" sz="1200" dirty="0">
              <a:latin typeface="Lucida Sans" panose="020B0602030504020204" pitchFamily="34" charset="0"/>
            </a:endParaRPr>
          </a:p>
          <a:p>
            <a:pPr marL="171450" lvl="0" indent="-171450">
              <a:buFont typeface="Wingdings" panose="05000000000000000000" pitchFamily="2" charset="2"/>
              <a:buChar char="q"/>
            </a:pPr>
            <a:r>
              <a:rPr lang="en-GB" sz="1200" dirty="0">
                <a:latin typeface="Lucida Sans" panose="020B0602030504020204" pitchFamily="34" charset="0"/>
              </a:rPr>
              <a:t>HOWRAH.KHORDHA IS THE LOWEST CITY COUNT OF 1608</a:t>
            </a:r>
            <a:endParaRPr lang="en-IN" sz="1200" dirty="0">
              <a:latin typeface="Lucida Sans" panose="020B0602030504020204" pitchFamily="34" charset="0"/>
            </a:endParaRPr>
          </a:p>
          <a:p>
            <a:r>
              <a:rPr lang="en-GB" sz="1200" dirty="0">
                <a:latin typeface="Lucida Sans" panose="020B0602030504020204" pitchFamily="34" charset="0"/>
              </a:rPr>
              <a:t> </a:t>
            </a:r>
            <a:endParaRPr lang="en-IN" sz="1200" dirty="0">
              <a:latin typeface="Lucida Sans" panose="020B0602030504020204" pitchFamily="34" charset="0"/>
            </a:endParaRPr>
          </a:p>
          <a:p>
            <a:r>
              <a:rPr lang="en-GB" sz="1200" b="1" dirty="0">
                <a:latin typeface="Lucida Sans" panose="020B0602030504020204" pitchFamily="34" charset="0"/>
              </a:rPr>
              <a:t>SUM OF QTY OF STATE BY REGION </a:t>
            </a:r>
            <a:endParaRPr lang="en-IN" sz="1200" dirty="0">
              <a:latin typeface="Lucida Sans" panose="020B0602030504020204" pitchFamily="34" charset="0"/>
            </a:endParaRPr>
          </a:p>
          <a:p>
            <a:r>
              <a:rPr lang="en-GB" sz="1200" b="1" dirty="0">
                <a:latin typeface="Lucida Sans" panose="020B0602030504020204" pitchFamily="34" charset="0"/>
              </a:rPr>
              <a:t>STACKED COLUMN CHART</a:t>
            </a:r>
          </a:p>
          <a:p>
            <a:endParaRPr lang="en-IN" sz="1200" dirty="0">
              <a:latin typeface="Lucida Sans" panose="020B0602030504020204" pitchFamily="34" charset="0"/>
            </a:endParaRPr>
          </a:p>
          <a:p>
            <a:pPr marL="171450" lvl="0" indent="-171450">
              <a:buFont typeface="Wingdings" panose="05000000000000000000" pitchFamily="2" charset="2"/>
              <a:buChar char="q"/>
            </a:pPr>
            <a:r>
              <a:rPr lang="en-GB" sz="1200" dirty="0">
                <a:latin typeface="Lucida Sans" panose="020B0602030504020204" pitchFamily="34" charset="0"/>
              </a:rPr>
              <a:t>IN WEST REGION GUJARAT AND MAHARASTRA ARE THE HIGHEST NO OF QTY</a:t>
            </a:r>
            <a:endParaRPr lang="en-IN" sz="1200" dirty="0">
              <a:latin typeface="Lucida Sans" panose="020B0602030504020204" pitchFamily="34" charset="0"/>
            </a:endParaRPr>
          </a:p>
          <a:p>
            <a:pPr marL="171450" lvl="0" indent="-171450">
              <a:buFont typeface="Wingdings" panose="05000000000000000000" pitchFamily="2" charset="2"/>
              <a:buChar char="q"/>
            </a:pPr>
            <a:r>
              <a:rPr lang="en-GB" sz="1200" dirty="0">
                <a:latin typeface="Lucida Sans" panose="020B0602030504020204" pitchFamily="34" charset="0"/>
              </a:rPr>
              <a:t>IN EAST REGION WEST BENGAL IS THE HIGHEST NO OF QTY</a:t>
            </a:r>
            <a:endParaRPr lang="en-IN" sz="1200" dirty="0">
              <a:latin typeface="Lucida Sans" panose="020B0602030504020204" pitchFamily="34" charset="0"/>
            </a:endParaRPr>
          </a:p>
          <a:p>
            <a:pPr marL="171450" lvl="0" indent="-171450">
              <a:buFont typeface="Wingdings" panose="05000000000000000000" pitchFamily="2" charset="2"/>
              <a:buChar char="q"/>
            </a:pPr>
            <a:r>
              <a:rPr lang="en-GB" sz="1200" dirty="0">
                <a:latin typeface="Lucida Sans" panose="020B0602030504020204" pitchFamily="34" charset="0"/>
              </a:rPr>
              <a:t>IN SOUTH TAMILNADU AND KARNATAKA ARE THE HIEST NO OF QTY</a:t>
            </a:r>
            <a:endParaRPr lang="en-IN" sz="1200" dirty="0">
              <a:latin typeface="Lucida Sans" panose="020B0602030504020204" pitchFamily="34" charset="0"/>
            </a:endParaRPr>
          </a:p>
          <a:p>
            <a:pPr marL="171450" lvl="0" indent="-171450">
              <a:buFont typeface="Wingdings" panose="05000000000000000000" pitchFamily="2" charset="2"/>
              <a:buChar char="q"/>
            </a:pPr>
            <a:r>
              <a:rPr lang="en-GB" sz="1200" dirty="0">
                <a:latin typeface="Lucida Sans" panose="020B0602030504020204" pitchFamily="34" charset="0"/>
              </a:rPr>
              <a:t>IN NORTH UTTARKHAND,UTTARPRADESH,PUNJAB, HARYANA,RAJASTHAN ARE THE HIGHEST NO OF QTY</a:t>
            </a:r>
            <a:endParaRPr lang="en-IN" sz="1200" dirty="0">
              <a:latin typeface="Lucida Sans" panose="020B0602030504020204" pitchFamily="34" charset="0"/>
            </a:endParaRPr>
          </a:p>
          <a:p>
            <a:pPr lvl="0"/>
            <a:endParaRPr lang="en-IN" sz="1200" dirty="0">
              <a:latin typeface="Lucida Sans" panose="020B0602030504020204" pitchFamily="34" charset="0"/>
            </a:endParaRPr>
          </a:p>
          <a:p>
            <a:r>
              <a:rPr lang="en-GB" sz="1200" dirty="0">
                <a:latin typeface="Lucida Sans" panose="020B0602030504020204" pitchFamily="34" charset="0"/>
              </a:rPr>
              <a:t>  </a:t>
            </a:r>
            <a:endParaRPr lang="en-IN" sz="1200" dirty="0">
              <a:latin typeface="Lucida Sans" panose="020B0602030504020204" pitchFamily="34" charset="0"/>
            </a:endParaRPr>
          </a:p>
        </p:txBody>
      </p:sp>
      <p:sp>
        <p:nvSpPr>
          <p:cNvPr id="4" name="TextBox 3">
            <a:extLst>
              <a:ext uri="{FF2B5EF4-FFF2-40B4-BE49-F238E27FC236}">
                <a16:creationId xmlns:a16="http://schemas.microsoft.com/office/drawing/2014/main" id="{9187AB84-A21A-40D5-AA4D-7E573FCE1FCB}"/>
              </a:ext>
            </a:extLst>
          </p:cNvPr>
          <p:cNvSpPr txBox="1"/>
          <p:nvPr/>
        </p:nvSpPr>
        <p:spPr>
          <a:xfrm>
            <a:off x="6427696" y="939949"/>
            <a:ext cx="5351930" cy="5847755"/>
          </a:xfrm>
          <a:prstGeom prst="rect">
            <a:avLst/>
          </a:prstGeom>
          <a:noFill/>
        </p:spPr>
        <p:txBody>
          <a:bodyPr wrap="square" rtlCol="0">
            <a:spAutoFit/>
          </a:bodyPr>
          <a:lstStyle/>
          <a:p>
            <a:r>
              <a:rPr lang="en-GB" sz="1200" b="1" dirty="0"/>
              <a:t>SUM OF QTR , STATE, TRANSACTION TYPE,REGION,CITY,</a:t>
            </a:r>
            <a:endParaRPr lang="en-IN" sz="1200" dirty="0"/>
          </a:p>
          <a:p>
            <a:r>
              <a:rPr lang="en-GB" sz="1200" b="1" dirty="0"/>
              <a:t>TABLE CHART</a:t>
            </a:r>
          </a:p>
          <a:p>
            <a:endParaRPr lang="en-IN" sz="1200" dirty="0"/>
          </a:p>
          <a:p>
            <a:pPr marL="171450" lvl="0" indent="-171450">
              <a:buFont typeface="Wingdings" panose="05000000000000000000" pitchFamily="2" charset="2"/>
              <a:buChar char="q"/>
            </a:pPr>
            <a:r>
              <a:rPr lang="en-GB" sz="1200" dirty="0"/>
              <a:t>IN THIS CHART WE ACCUMULATE ALL THE DATAS INTO ONE SINGLE TABLE AND RECORD THE COUNT VALUES WHERE THE AHMEDABAD IS THE HIGHEST RECORD COUNT VALUE IN THE TABLE CHART AND JHARKHAND IS THE LOWEST RECORD COUNT VALUE</a:t>
            </a:r>
            <a:endParaRPr lang="en-IN" sz="1200" dirty="0"/>
          </a:p>
          <a:p>
            <a:r>
              <a:rPr lang="en-GB" sz="1200" dirty="0"/>
              <a:t> </a:t>
            </a:r>
            <a:endParaRPr lang="en-IN" sz="1200" dirty="0"/>
          </a:p>
          <a:p>
            <a:r>
              <a:rPr lang="en-GB" sz="1200" b="1" dirty="0"/>
              <a:t>SUM OF CUSTNAME BY REGION</a:t>
            </a:r>
            <a:endParaRPr lang="en-IN" sz="1200" dirty="0"/>
          </a:p>
          <a:p>
            <a:r>
              <a:rPr lang="en-GB" sz="1200" b="1" dirty="0"/>
              <a:t>LINE CHART</a:t>
            </a:r>
          </a:p>
          <a:p>
            <a:endParaRPr lang="en-IN" sz="1200" dirty="0"/>
          </a:p>
          <a:p>
            <a:pPr marL="171450" lvl="0" indent="-171450">
              <a:buFont typeface="Wingdings" panose="05000000000000000000" pitchFamily="2" charset="2"/>
              <a:buChar char="q"/>
            </a:pPr>
            <a:r>
              <a:rPr lang="en-GB" sz="1200" dirty="0"/>
              <a:t>THE NORTH REGION HAS THE HIGHEST CUSTOMER  OF 18755</a:t>
            </a:r>
            <a:endParaRPr lang="en-IN" sz="1200" dirty="0"/>
          </a:p>
          <a:p>
            <a:pPr marL="171450" lvl="0" indent="-171450">
              <a:buFont typeface="Wingdings" panose="05000000000000000000" pitchFamily="2" charset="2"/>
              <a:buChar char="q"/>
            </a:pPr>
            <a:r>
              <a:rPr lang="en-GB" sz="1200" dirty="0"/>
              <a:t>THE SOUTH REGION HAS THE HIGHEST CUSTOMER  OF 16441</a:t>
            </a:r>
            <a:endParaRPr lang="en-IN" sz="1200" dirty="0"/>
          </a:p>
          <a:p>
            <a:pPr marL="171450" lvl="0" indent="-171450">
              <a:buFont typeface="Wingdings" panose="05000000000000000000" pitchFamily="2" charset="2"/>
              <a:buChar char="q"/>
            </a:pPr>
            <a:r>
              <a:rPr lang="en-GB" sz="1200" dirty="0"/>
              <a:t>THE WEST REGION HAS THE HIGHEST CUSTOMER  OF 18625</a:t>
            </a:r>
            <a:endParaRPr lang="en-IN" sz="1200" dirty="0"/>
          </a:p>
          <a:p>
            <a:pPr marL="171450" lvl="0" indent="-171450">
              <a:buFont typeface="Wingdings" panose="05000000000000000000" pitchFamily="2" charset="2"/>
              <a:buChar char="q"/>
            </a:pPr>
            <a:r>
              <a:rPr lang="en-GB" sz="1200" dirty="0"/>
              <a:t>THE EAST REGION HAS THE HIGHEST CUSTOMER  OF 10203</a:t>
            </a:r>
            <a:endParaRPr lang="en-IN" sz="1200" dirty="0"/>
          </a:p>
          <a:p>
            <a:r>
              <a:rPr lang="en-GB" sz="1200" dirty="0"/>
              <a:t> </a:t>
            </a:r>
            <a:endParaRPr lang="en-IN" sz="1200" dirty="0"/>
          </a:p>
          <a:p>
            <a:r>
              <a:rPr lang="en-GB" sz="1200" b="1" dirty="0"/>
              <a:t>SUM OF QTY BY REGION</a:t>
            </a:r>
            <a:endParaRPr lang="en-IN" sz="1200" dirty="0"/>
          </a:p>
          <a:p>
            <a:r>
              <a:rPr lang="en-GB" sz="1200" b="1" dirty="0"/>
              <a:t>PIE CHART</a:t>
            </a:r>
          </a:p>
          <a:p>
            <a:endParaRPr lang="en-IN" sz="1200" dirty="0"/>
          </a:p>
          <a:p>
            <a:pPr marL="171450" lvl="0" indent="-171450">
              <a:buFont typeface="Wingdings" panose="05000000000000000000" pitchFamily="2" charset="2"/>
              <a:buChar char="q"/>
            </a:pPr>
            <a:r>
              <a:rPr lang="en-GB" sz="1200" dirty="0"/>
              <a:t>THE EAST REGION IS THE LOWEST QTY OF 243K OF 9.6%</a:t>
            </a:r>
            <a:endParaRPr lang="en-IN" sz="1200" dirty="0"/>
          </a:p>
          <a:p>
            <a:pPr marL="171450" lvl="0" indent="-171450">
              <a:buFont typeface="Wingdings" panose="05000000000000000000" pitchFamily="2" charset="2"/>
              <a:buChar char="q"/>
            </a:pPr>
            <a:r>
              <a:rPr lang="en-GB" sz="1200" dirty="0"/>
              <a:t>THE WEST REGION IS THE HIGHEST QTY OF 918.6K OF 33.3%</a:t>
            </a:r>
            <a:endParaRPr lang="en-IN" sz="1200" dirty="0"/>
          </a:p>
          <a:p>
            <a:pPr marL="171450" lvl="0" indent="-171450">
              <a:buFont typeface="Wingdings" panose="05000000000000000000" pitchFamily="2" charset="2"/>
              <a:buChar char="q"/>
            </a:pPr>
            <a:r>
              <a:rPr lang="en-GB" sz="1200" dirty="0"/>
              <a:t>THEN WE CAN INCREASE THE QTY IN EAST REGION</a:t>
            </a:r>
          </a:p>
          <a:p>
            <a:endParaRPr lang="en-IN" sz="1200" dirty="0"/>
          </a:p>
          <a:p>
            <a:r>
              <a:rPr lang="en-GB" sz="1200" b="1" dirty="0"/>
              <a:t>SUM OF QTY BY TRANSACTION TYPE</a:t>
            </a:r>
            <a:endParaRPr lang="en-IN" sz="1200" dirty="0"/>
          </a:p>
          <a:p>
            <a:r>
              <a:rPr lang="en-GB" sz="1200" b="1" dirty="0"/>
              <a:t>TREE MAP</a:t>
            </a:r>
          </a:p>
          <a:p>
            <a:endParaRPr lang="en-IN" sz="1200" dirty="0"/>
          </a:p>
          <a:p>
            <a:pPr marL="171450" lvl="0" indent="-171450">
              <a:buFont typeface="Wingdings" panose="05000000000000000000" pitchFamily="2" charset="2"/>
              <a:buChar char="q"/>
            </a:pPr>
            <a:r>
              <a:rPr lang="en-GB" sz="1200" dirty="0"/>
              <a:t>THE SUM OF QTY IN ALLOT TYPE IS 35848</a:t>
            </a:r>
            <a:endParaRPr lang="en-IN" sz="1200" dirty="0"/>
          </a:p>
          <a:p>
            <a:pPr marL="171450" lvl="0" indent="-171450">
              <a:buFont typeface="Wingdings" panose="05000000000000000000" pitchFamily="2" charset="2"/>
              <a:buChar char="q"/>
            </a:pPr>
            <a:r>
              <a:rPr lang="en-GB" sz="1200" dirty="0"/>
              <a:t>THE SUM OF QTY IN RETURN TYPE IS 28176</a:t>
            </a:r>
            <a:endParaRPr lang="en-IN" sz="1200" dirty="0"/>
          </a:p>
          <a:p>
            <a:pPr lvl="0"/>
            <a:endParaRPr lang="en-IN" sz="1200" dirty="0"/>
          </a:p>
          <a:p>
            <a:endParaRPr lang="en-IN" dirty="0"/>
          </a:p>
        </p:txBody>
      </p:sp>
      <p:cxnSp>
        <p:nvCxnSpPr>
          <p:cNvPr id="6" name="Straight Arrow Connector 5">
            <a:extLst>
              <a:ext uri="{FF2B5EF4-FFF2-40B4-BE49-F238E27FC236}">
                <a16:creationId xmlns:a16="http://schemas.microsoft.com/office/drawing/2014/main" id="{AC84112C-1F6F-41D4-80FB-DE6DE03B53C0}"/>
              </a:ext>
            </a:extLst>
          </p:cNvPr>
          <p:cNvCxnSpPr/>
          <p:nvPr/>
        </p:nvCxnSpPr>
        <p:spPr>
          <a:xfrm>
            <a:off x="5934635" y="781364"/>
            <a:ext cx="62753" cy="5718048"/>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pic>
        <p:nvPicPr>
          <p:cNvPr id="5" name="Picture 4">
            <a:extLst>
              <a:ext uri="{FF2B5EF4-FFF2-40B4-BE49-F238E27FC236}">
                <a16:creationId xmlns:a16="http://schemas.microsoft.com/office/drawing/2014/main" id="{F00BCEFB-7E08-4E44-951C-05B71A8B1B56}"/>
              </a:ext>
            </a:extLst>
          </p:cNvPr>
          <p:cNvPicPr>
            <a:picLocks noChangeAspect="1"/>
          </p:cNvPicPr>
          <p:nvPr/>
        </p:nvPicPr>
        <p:blipFill>
          <a:blip r:embed="rId4"/>
          <a:stretch>
            <a:fillRect/>
          </a:stretch>
        </p:blipFill>
        <p:spPr>
          <a:xfrm>
            <a:off x="9869299" y="0"/>
            <a:ext cx="1417265" cy="860612"/>
          </a:xfrm>
          <a:prstGeom prst="rect">
            <a:avLst/>
          </a:prstGeom>
        </p:spPr>
      </p:pic>
    </p:spTree>
    <p:extLst>
      <p:ext uri="{BB962C8B-B14F-4D97-AF65-F5344CB8AC3E}">
        <p14:creationId xmlns:p14="http://schemas.microsoft.com/office/powerpoint/2010/main" val="82007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440"/>
                                        </p:tgtEl>
                                      </p:cBhvr>
                                    </p:animEffect>
                                    <p:set>
                                      <p:cBhvr>
                                        <p:cTn id="7" dur="1" fill="hold">
                                          <p:stCondLst>
                                            <p:cond delay="499"/>
                                          </p:stCondLst>
                                        </p:cTn>
                                        <p:tgtEl>
                                          <p:spTgt spid="440"/>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14" presetClass="exit" presetSubtype="10" fill="hold" nodeType="withEffect">
                                  <p:stCondLst>
                                    <p:cond delay="0"/>
                                  </p:stCondLst>
                                  <p:childTnLst>
                                    <p:animEffect transition="out" filter="randombar(horizontal)">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4" presetClass="exit" presetSubtype="10" fill="hold" nodeType="withEffect">
                                  <p:stCondLst>
                                    <p:cond delay="0"/>
                                  </p:stCondLst>
                                  <p:childTnLst>
                                    <p:animEffect transition="out" filter="randombar(horizontal)">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 grpId="0"/>
      <p:bldP spid="2" grpId="0"/>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466"/>
        <p:cNvGrpSpPr/>
        <p:nvPr/>
      </p:nvGrpSpPr>
      <p:grpSpPr>
        <a:xfrm>
          <a:off x="0" y="0"/>
          <a:ext cx="0" cy="0"/>
          <a:chOff x="0" y="0"/>
          <a:chExt cx="0" cy="0"/>
        </a:xfrm>
      </p:grpSpPr>
      <p:sp>
        <p:nvSpPr>
          <p:cNvPr id="467" name="Google Shape;467;p29"/>
          <p:cNvSpPr txBox="1">
            <a:spLocks noGrp="1"/>
          </p:cNvSpPr>
          <p:nvPr>
            <p:ph type="title"/>
          </p:nvPr>
        </p:nvSpPr>
        <p:spPr>
          <a:xfrm>
            <a:off x="228600" y="76774"/>
            <a:ext cx="4388224"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GB" sz="4400" b="1" dirty="0">
                <a:latin typeface="Lucida Sans" panose="020B0602030504020204" pitchFamily="34" charset="0"/>
                <a:ea typeface="Times New Roman"/>
                <a:cs typeface="Times New Roman"/>
                <a:sym typeface="Times New Roman"/>
              </a:rPr>
              <a:t>CHALLENGES</a:t>
            </a:r>
            <a:endParaRPr sz="4400" b="1" dirty="0">
              <a:latin typeface="Lucida Sans" panose="020B0602030504020204" pitchFamily="34" charset="0"/>
              <a:ea typeface="Times New Roman"/>
              <a:cs typeface="Times New Roman"/>
              <a:sym typeface="Times New Roman"/>
            </a:endParaRPr>
          </a:p>
        </p:txBody>
      </p:sp>
      <p:pic>
        <p:nvPicPr>
          <p:cNvPr id="468" name="Google Shape;468;p29"/>
          <p:cNvPicPr preferRelativeResize="0"/>
          <p:nvPr/>
        </p:nvPicPr>
        <p:blipFill rotWithShape="1">
          <a:blip r:embed="rId4">
            <a:alphaModFix/>
          </a:blip>
          <a:srcRect/>
          <a:stretch/>
        </p:blipFill>
        <p:spPr>
          <a:xfrm>
            <a:off x="9580951" y="5971862"/>
            <a:ext cx="2592012" cy="805375"/>
          </a:xfrm>
          <a:prstGeom prst="rect">
            <a:avLst/>
          </a:prstGeom>
          <a:noFill/>
          <a:ln>
            <a:noFill/>
          </a:ln>
        </p:spPr>
      </p:pic>
      <p:sp>
        <p:nvSpPr>
          <p:cNvPr id="2" name="Rectangle 1">
            <a:extLst>
              <a:ext uri="{FF2B5EF4-FFF2-40B4-BE49-F238E27FC236}">
                <a16:creationId xmlns:a16="http://schemas.microsoft.com/office/drawing/2014/main" id="{8E39500F-61B7-44FC-9975-264694972C7B}"/>
              </a:ext>
            </a:extLst>
          </p:cNvPr>
          <p:cNvSpPr/>
          <p:nvPr/>
        </p:nvSpPr>
        <p:spPr>
          <a:xfrm>
            <a:off x="517710" y="1032048"/>
            <a:ext cx="11031074" cy="4939814"/>
          </a:xfrm>
          <a:prstGeom prst="rect">
            <a:avLst/>
          </a:prstGeom>
        </p:spPr>
        <p:txBody>
          <a:bodyPr wrap="square">
            <a:spAutoFit/>
          </a:bodyPr>
          <a:lstStyle/>
          <a:p>
            <a:endParaRPr lang="en-IN" sz="800" dirty="0">
              <a:latin typeface="Lucida Sans" panose="020B0602030504020204" pitchFamily="34" charset="0"/>
            </a:endParaRPr>
          </a:p>
          <a:p>
            <a:r>
              <a:rPr lang="en-IN" sz="1300" b="1" dirty="0">
                <a:latin typeface="Lucida Sans" panose="020B0602030504020204" pitchFamily="34" charset="0"/>
              </a:rPr>
              <a:t>Standardization Issues:</a:t>
            </a:r>
          </a:p>
          <a:p>
            <a:endParaRPr lang="en-IN" sz="1300" dirty="0">
              <a:latin typeface="Lucida Sans" panose="020B0602030504020204" pitchFamily="34" charset="0"/>
            </a:endParaRPr>
          </a:p>
          <a:p>
            <a:pPr marL="285750" indent="-285750">
              <a:buFont typeface="Wingdings" panose="05000000000000000000" pitchFamily="2" charset="2"/>
              <a:buChar char="v"/>
            </a:pPr>
            <a:r>
              <a:rPr lang="en-IN" sz="1300" dirty="0">
                <a:latin typeface="Lucida Sans" panose="020B0602030504020204" pitchFamily="34" charset="0"/>
              </a:rPr>
              <a:t>Lack of standardization in pallet types and sizes across industries and regions can lead to inefficiencies in handling and storage.</a:t>
            </a:r>
          </a:p>
          <a:p>
            <a:endParaRPr lang="en-IN" sz="1300" dirty="0">
              <a:latin typeface="Lucida Sans" panose="020B0602030504020204" pitchFamily="34" charset="0"/>
            </a:endParaRPr>
          </a:p>
          <a:p>
            <a:r>
              <a:rPr lang="en-IN" sz="1300" b="1" dirty="0">
                <a:latin typeface="Lucida Sans" panose="020B0602030504020204" pitchFamily="34" charset="0"/>
              </a:rPr>
              <a:t>Pallet Damage and Durability:</a:t>
            </a:r>
          </a:p>
          <a:p>
            <a:endParaRPr lang="en-IN" sz="1300" dirty="0">
              <a:latin typeface="Lucida Sans" panose="020B0602030504020204" pitchFamily="34" charset="0"/>
            </a:endParaRPr>
          </a:p>
          <a:p>
            <a:pPr marL="285750" indent="-285750">
              <a:buFont typeface="Wingdings" panose="05000000000000000000" pitchFamily="2" charset="2"/>
              <a:buChar char="v"/>
            </a:pPr>
            <a:r>
              <a:rPr lang="en-IN" sz="1300" dirty="0">
                <a:latin typeface="Lucida Sans" panose="020B0602030504020204" pitchFamily="34" charset="0"/>
              </a:rPr>
              <a:t>Pallets are subject to wear and tear during transportation and handling, leading to damage. Ensuring the durability of pallets is a challenge, especially in industries with heavy or irregularly shaped loads.</a:t>
            </a:r>
          </a:p>
          <a:p>
            <a:endParaRPr lang="en-IN" sz="1300" dirty="0">
              <a:latin typeface="Lucida Sans" panose="020B0602030504020204" pitchFamily="34" charset="0"/>
            </a:endParaRPr>
          </a:p>
          <a:p>
            <a:r>
              <a:rPr lang="en-IN" sz="1300" b="1" dirty="0">
                <a:latin typeface="Lucida Sans" panose="020B0602030504020204" pitchFamily="34" charset="0"/>
              </a:rPr>
              <a:t>Limited Visibility and Traceability:</a:t>
            </a:r>
          </a:p>
          <a:p>
            <a:endParaRPr lang="en-IN" sz="1300" dirty="0">
              <a:latin typeface="Lucida Sans" panose="020B0602030504020204" pitchFamily="34" charset="0"/>
            </a:endParaRPr>
          </a:p>
          <a:p>
            <a:pPr marL="285750" indent="-285750">
              <a:buFont typeface="Wingdings" panose="05000000000000000000" pitchFamily="2" charset="2"/>
              <a:buChar char="v"/>
            </a:pPr>
            <a:r>
              <a:rPr lang="en-IN" sz="1300" dirty="0">
                <a:latin typeface="Lucida Sans" panose="020B0602030504020204" pitchFamily="34" charset="0"/>
              </a:rPr>
              <a:t>Inadequate tracking and visibility into pallet movement throughout the supply chain can result in loss, theft, or misplaced pallets, impacting efficiency and inventory accuracy.</a:t>
            </a:r>
          </a:p>
          <a:p>
            <a:endParaRPr lang="en-IN" sz="1300" dirty="0">
              <a:latin typeface="Lucida Sans" panose="020B0602030504020204" pitchFamily="34" charset="0"/>
            </a:endParaRPr>
          </a:p>
          <a:p>
            <a:r>
              <a:rPr lang="en-IN" sz="1300" b="1" dirty="0">
                <a:latin typeface="Lucida Sans" panose="020B0602030504020204" pitchFamily="34" charset="0"/>
              </a:rPr>
              <a:t>Pallet Lifecycle Management:</a:t>
            </a:r>
          </a:p>
          <a:p>
            <a:endParaRPr lang="en-IN" sz="1300" dirty="0">
              <a:latin typeface="Lucida Sans" panose="020B0602030504020204" pitchFamily="34" charset="0"/>
            </a:endParaRPr>
          </a:p>
          <a:p>
            <a:pPr marL="285750" indent="-285750">
              <a:buFont typeface="Wingdings" panose="05000000000000000000" pitchFamily="2" charset="2"/>
              <a:buChar char="v"/>
            </a:pPr>
            <a:r>
              <a:rPr lang="en-IN" sz="1300" dirty="0">
                <a:latin typeface="Lucida Sans" panose="020B0602030504020204" pitchFamily="34" charset="0"/>
              </a:rPr>
              <a:t>Managing the entire lifecycle of pallets, including maintenance, repair, refurbishment, and disposal, can be complex and resource-intensive.</a:t>
            </a:r>
          </a:p>
          <a:p>
            <a:endParaRPr lang="en-IN" sz="1300" dirty="0">
              <a:latin typeface="Lucida Sans" panose="020B0602030504020204" pitchFamily="34" charset="0"/>
            </a:endParaRPr>
          </a:p>
          <a:p>
            <a:r>
              <a:rPr lang="en-IN" sz="1300" b="1" dirty="0">
                <a:latin typeface="Lucida Sans" panose="020B0602030504020204" pitchFamily="34" charset="0"/>
              </a:rPr>
              <a:t>Resistance to Change:</a:t>
            </a:r>
          </a:p>
          <a:p>
            <a:endParaRPr lang="en-IN" sz="1300" dirty="0">
              <a:latin typeface="Lucida Sans" panose="020B0602030504020204" pitchFamily="34" charset="0"/>
            </a:endParaRPr>
          </a:p>
          <a:p>
            <a:pPr marL="285750" indent="-285750">
              <a:buFont typeface="Wingdings" panose="05000000000000000000" pitchFamily="2" charset="2"/>
              <a:buChar char="v"/>
            </a:pPr>
            <a:r>
              <a:rPr lang="en-IN" sz="1300" dirty="0">
                <a:latin typeface="Lucida Sans" panose="020B0602030504020204" pitchFamily="34" charset="0"/>
              </a:rPr>
              <a:t>Resistance from stakeholders within the supply chain to adopt new pallet management practices or technologies may hinder optimization efforts.</a:t>
            </a:r>
          </a:p>
          <a:p>
            <a:endParaRPr lang="en-IN" sz="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467"/>
                                        </p:tgtEl>
                                      </p:cBhvr>
                                    </p:animEffect>
                                    <p:anim calcmode="lin" valueType="num">
                                      <p:cBhvr>
                                        <p:cTn id="7" dur="1000"/>
                                        <p:tgtEl>
                                          <p:spTgt spid="467"/>
                                        </p:tgtEl>
                                        <p:attrNameLst>
                                          <p:attrName>ppt_x</p:attrName>
                                        </p:attrNameLst>
                                      </p:cBhvr>
                                      <p:tavLst>
                                        <p:tav tm="0">
                                          <p:val>
                                            <p:strVal val="ppt_x"/>
                                          </p:val>
                                        </p:tav>
                                        <p:tav tm="100000">
                                          <p:val>
                                            <p:strVal val="ppt_x"/>
                                          </p:val>
                                        </p:tav>
                                      </p:tavLst>
                                    </p:anim>
                                    <p:anim calcmode="lin" valueType="num">
                                      <p:cBhvr>
                                        <p:cTn id="8" dur="1000"/>
                                        <p:tgtEl>
                                          <p:spTgt spid="467"/>
                                        </p:tgtEl>
                                        <p:attrNameLst>
                                          <p:attrName>ppt_y</p:attrName>
                                        </p:attrNameLst>
                                      </p:cBhvr>
                                      <p:tavLst>
                                        <p:tav tm="0">
                                          <p:val>
                                            <p:strVal val="ppt_y"/>
                                          </p:val>
                                        </p:tav>
                                        <p:tav tm="100000">
                                          <p:val>
                                            <p:strVal val="ppt_y+.1"/>
                                          </p:val>
                                        </p:tav>
                                      </p:tavLst>
                                    </p:anim>
                                    <p:set>
                                      <p:cBhvr>
                                        <p:cTn id="9" dur="1" fill="hold">
                                          <p:stCondLst>
                                            <p:cond delay="999"/>
                                          </p:stCondLst>
                                        </p:cTn>
                                        <p:tgtEl>
                                          <p:spTgt spid="467"/>
                                        </p:tgtEl>
                                        <p:attrNameLst>
                                          <p:attrName>style.visibility</p:attrName>
                                        </p:attrNameLst>
                                      </p:cBhvr>
                                      <p:to>
                                        <p:strVal val="hidden"/>
                                      </p:to>
                                    </p:set>
                                  </p:childTnLst>
                                </p:cTn>
                              </p:par>
                              <p:par>
                                <p:cTn id="10" presetID="42" presetClass="exit" presetSubtype="0" fill="hold" nodeType="withEffect">
                                  <p:stCondLst>
                                    <p:cond delay="0"/>
                                  </p:stCondLst>
                                  <p:childTnLst>
                                    <p:animEffect transition="out" filter="fade">
                                      <p:cBhvr>
                                        <p:cTn id="11" dur="1000"/>
                                        <p:tgtEl>
                                          <p:spTgt spid="468"/>
                                        </p:tgtEl>
                                      </p:cBhvr>
                                    </p:animEffect>
                                    <p:anim calcmode="lin" valueType="num">
                                      <p:cBhvr>
                                        <p:cTn id="12" dur="1000"/>
                                        <p:tgtEl>
                                          <p:spTgt spid="468"/>
                                        </p:tgtEl>
                                        <p:attrNameLst>
                                          <p:attrName>ppt_x</p:attrName>
                                        </p:attrNameLst>
                                      </p:cBhvr>
                                      <p:tavLst>
                                        <p:tav tm="0">
                                          <p:val>
                                            <p:strVal val="ppt_x"/>
                                          </p:val>
                                        </p:tav>
                                        <p:tav tm="100000">
                                          <p:val>
                                            <p:strVal val="ppt_x"/>
                                          </p:val>
                                        </p:tav>
                                      </p:tavLst>
                                    </p:anim>
                                    <p:anim calcmode="lin" valueType="num">
                                      <p:cBhvr>
                                        <p:cTn id="13" dur="1000"/>
                                        <p:tgtEl>
                                          <p:spTgt spid="468"/>
                                        </p:tgtEl>
                                        <p:attrNameLst>
                                          <p:attrName>ppt_y</p:attrName>
                                        </p:attrNameLst>
                                      </p:cBhvr>
                                      <p:tavLst>
                                        <p:tav tm="0">
                                          <p:val>
                                            <p:strVal val="ppt_y"/>
                                          </p:val>
                                        </p:tav>
                                        <p:tav tm="100000">
                                          <p:val>
                                            <p:strVal val="ppt_y+.1"/>
                                          </p:val>
                                        </p:tav>
                                      </p:tavLst>
                                    </p:anim>
                                    <p:set>
                                      <p:cBhvr>
                                        <p:cTn id="14" dur="1" fill="hold">
                                          <p:stCondLst>
                                            <p:cond delay="999"/>
                                          </p:stCondLst>
                                        </p:cTn>
                                        <p:tgtEl>
                                          <p:spTgt spid="468"/>
                                        </p:tgtEl>
                                        <p:attrNameLst>
                                          <p:attrName>style.visibility</p:attrName>
                                        </p:attrNameLst>
                                      </p:cBhvr>
                                      <p:to>
                                        <p:strVal val="hidden"/>
                                      </p:to>
                                    </p:set>
                                  </p:childTnLst>
                                </p:cTn>
                              </p:par>
                              <p:par>
                                <p:cTn id="15" presetID="42" presetClass="exit" presetSubtype="0" fill="hold" grpId="0" nodeType="withEffect">
                                  <p:stCondLst>
                                    <p:cond delay="0"/>
                                  </p:stCondLst>
                                  <p:childTnLst>
                                    <p:animEffect transition="out" filter="fade">
                                      <p:cBhvr>
                                        <p:cTn id="16" dur="1000"/>
                                        <p:tgtEl>
                                          <p:spTgt spid="2"/>
                                        </p:tgtEl>
                                      </p:cBhvr>
                                    </p:animEffect>
                                    <p:anim calcmode="lin" valueType="num">
                                      <p:cBhvr>
                                        <p:cTn id="17" dur="1000"/>
                                        <p:tgtEl>
                                          <p:spTgt spid="2"/>
                                        </p:tgtEl>
                                        <p:attrNameLst>
                                          <p:attrName>ppt_x</p:attrName>
                                        </p:attrNameLst>
                                      </p:cBhvr>
                                      <p:tavLst>
                                        <p:tav tm="0">
                                          <p:val>
                                            <p:strVal val="ppt_x"/>
                                          </p:val>
                                        </p:tav>
                                        <p:tav tm="100000">
                                          <p:val>
                                            <p:strVal val="ppt_x"/>
                                          </p:val>
                                        </p:tav>
                                      </p:tavLst>
                                    </p:anim>
                                    <p:anim calcmode="lin" valueType="num">
                                      <p:cBhvr>
                                        <p:cTn id="18" dur="1000"/>
                                        <p:tgtEl>
                                          <p:spTgt spid="2"/>
                                        </p:tgtEl>
                                        <p:attrNameLst>
                                          <p:attrName>ppt_y</p:attrName>
                                        </p:attrNameLst>
                                      </p:cBhvr>
                                      <p:tavLst>
                                        <p:tav tm="0">
                                          <p:val>
                                            <p:strVal val="ppt_y"/>
                                          </p:val>
                                        </p:tav>
                                        <p:tav tm="100000">
                                          <p:val>
                                            <p:strVal val="ppt_y+.1"/>
                                          </p:val>
                                        </p:tav>
                                      </p:tavLst>
                                    </p:anim>
                                    <p:set>
                                      <p:cBhvr>
                                        <p:cTn id="19"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 grpId="0"/>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466"/>
        <p:cNvGrpSpPr/>
        <p:nvPr/>
      </p:nvGrpSpPr>
      <p:grpSpPr>
        <a:xfrm>
          <a:off x="0" y="0"/>
          <a:ext cx="0" cy="0"/>
          <a:chOff x="0" y="0"/>
          <a:chExt cx="0" cy="0"/>
        </a:xfrm>
      </p:grpSpPr>
      <p:sp>
        <p:nvSpPr>
          <p:cNvPr id="467" name="Google Shape;467;p29"/>
          <p:cNvSpPr txBox="1">
            <a:spLocks noGrp="1"/>
          </p:cNvSpPr>
          <p:nvPr>
            <p:ph type="title"/>
          </p:nvPr>
        </p:nvSpPr>
        <p:spPr>
          <a:xfrm>
            <a:off x="228600" y="76774"/>
            <a:ext cx="4388224"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GB" sz="4400" b="1" dirty="0">
                <a:latin typeface="Lucida Sans" panose="020B0602030504020204" pitchFamily="34" charset="0"/>
                <a:ea typeface="Times New Roman"/>
                <a:cs typeface="Times New Roman"/>
                <a:sym typeface="Times New Roman"/>
              </a:rPr>
              <a:t>CHALLENGES</a:t>
            </a:r>
            <a:endParaRPr sz="4400" b="1" dirty="0">
              <a:latin typeface="Lucida Sans" panose="020B0602030504020204" pitchFamily="34" charset="0"/>
              <a:ea typeface="Times New Roman"/>
              <a:cs typeface="Times New Roman"/>
              <a:sym typeface="Times New Roman"/>
            </a:endParaRPr>
          </a:p>
        </p:txBody>
      </p:sp>
      <p:pic>
        <p:nvPicPr>
          <p:cNvPr id="468" name="Google Shape;468;p29"/>
          <p:cNvPicPr preferRelativeResize="0"/>
          <p:nvPr/>
        </p:nvPicPr>
        <p:blipFill rotWithShape="1">
          <a:blip r:embed="rId4">
            <a:alphaModFix/>
          </a:blip>
          <a:srcRect/>
          <a:stretch/>
        </p:blipFill>
        <p:spPr>
          <a:xfrm>
            <a:off x="9580951" y="5971862"/>
            <a:ext cx="2592012" cy="805375"/>
          </a:xfrm>
          <a:prstGeom prst="rect">
            <a:avLst/>
          </a:prstGeom>
          <a:noFill/>
          <a:ln>
            <a:noFill/>
          </a:ln>
        </p:spPr>
      </p:pic>
      <p:sp>
        <p:nvSpPr>
          <p:cNvPr id="3" name="Rectangle 2">
            <a:extLst>
              <a:ext uri="{FF2B5EF4-FFF2-40B4-BE49-F238E27FC236}">
                <a16:creationId xmlns:a16="http://schemas.microsoft.com/office/drawing/2014/main" id="{03692EAE-B488-4F6A-BCB0-4B421E062E27}"/>
              </a:ext>
            </a:extLst>
          </p:cNvPr>
          <p:cNvSpPr/>
          <p:nvPr/>
        </p:nvSpPr>
        <p:spPr>
          <a:xfrm>
            <a:off x="735106" y="1476212"/>
            <a:ext cx="9654988" cy="4355038"/>
          </a:xfrm>
          <a:prstGeom prst="rect">
            <a:avLst/>
          </a:prstGeom>
        </p:spPr>
        <p:txBody>
          <a:bodyPr wrap="square">
            <a:spAutoFit/>
          </a:bodyPr>
          <a:lstStyle/>
          <a:p>
            <a:r>
              <a:rPr lang="en-IN" b="1" dirty="0">
                <a:latin typeface="Lucida Sans" panose="020B0602030504020204" pitchFamily="34" charset="0"/>
              </a:rPr>
              <a:t>Pallet Pooling Challenges:</a:t>
            </a:r>
          </a:p>
          <a:p>
            <a:endParaRPr lang="en-IN" dirty="0">
              <a:latin typeface="Lucida Sans" panose="020B0602030504020204" pitchFamily="34" charset="0"/>
            </a:endParaRPr>
          </a:p>
          <a:p>
            <a:pPr marL="285750" indent="-285750">
              <a:buFont typeface="Wingdings" panose="05000000000000000000" pitchFamily="2" charset="2"/>
              <a:buChar char="§"/>
            </a:pPr>
            <a:r>
              <a:rPr lang="en-IN" dirty="0">
                <a:latin typeface="Lucida Sans" panose="020B0602030504020204" pitchFamily="34" charset="0"/>
              </a:rPr>
              <a:t>Coordinating pallet pooling among multiple supply chain partners may be challenging due to differences in systems, processes, and business models.</a:t>
            </a:r>
          </a:p>
          <a:p>
            <a:endParaRPr lang="en-IN" dirty="0">
              <a:latin typeface="Lucida Sans" panose="020B0602030504020204" pitchFamily="34" charset="0"/>
            </a:endParaRPr>
          </a:p>
          <a:p>
            <a:r>
              <a:rPr lang="en-IN" b="1" dirty="0">
                <a:latin typeface="Lucida Sans" panose="020B0602030504020204" pitchFamily="34" charset="0"/>
              </a:rPr>
              <a:t>Pricing and Cost Considerations:</a:t>
            </a:r>
          </a:p>
          <a:p>
            <a:endParaRPr lang="en-IN" dirty="0">
              <a:latin typeface="Lucida Sans" panose="020B0602030504020204" pitchFamily="34" charset="0"/>
            </a:endParaRPr>
          </a:p>
          <a:p>
            <a:pPr marL="285750" indent="-285750">
              <a:buFont typeface="Wingdings" panose="05000000000000000000" pitchFamily="2" charset="2"/>
              <a:buChar char="§"/>
            </a:pPr>
            <a:r>
              <a:rPr lang="en-IN" dirty="0">
                <a:latin typeface="Lucida Sans" panose="020B0602030504020204" pitchFamily="34" charset="0"/>
              </a:rPr>
              <a:t>Balancing the cost of implementing advanced pallet technologies with the potential benefits and ROI can be a challenge, especially for smaller businesses with budget constraints.</a:t>
            </a:r>
          </a:p>
          <a:p>
            <a:endParaRPr lang="en-IN" dirty="0">
              <a:latin typeface="Lucida Sans" panose="020B0602030504020204" pitchFamily="34" charset="0"/>
            </a:endParaRPr>
          </a:p>
          <a:p>
            <a:r>
              <a:rPr lang="en-IN" b="1" dirty="0">
                <a:latin typeface="Lucida Sans" panose="020B0602030504020204" pitchFamily="34" charset="0"/>
              </a:rPr>
              <a:t>Data Security and Privacy:</a:t>
            </a:r>
          </a:p>
          <a:p>
            <a:endParaRPr lang="en-IN" dirty="0">
              <a:latin typeface="Lucida Sans" panose="020B0602030504020204" pitchFamily="34" charset="0"/>
            </a:endParaRPr>
          </a:p>
          <a:p>
            <a:pPr marL="285750" indent="-285750">
              <a:buFont typeface="Wingdings" panose="05000000000000000000" pitchFamily="2" charset="2"/>
              <a:buChar char="§"/>
            </a:pPr>
            <a:r>
              <a:rPr lang="en-IN" dirty="0">
                <a:latin typeface="Lucida Sans" panose="020B0602030504020204" pitchFamily="34" charset="0"/>
              </a:rPr>
              <a:t>Ensuring the security and privacy of data collected from smart pallets, especially when using IoT and sensor technologies, is crucial to prevent unauthorized access or data breaches.</a:t>
            </a:r>
          </a:p>
          <a:p>
            <a:endParaRPr lang="en-IN" dirty="0">
              <a:latin typeface="Lucida Sans" panose="020B0602030504020204" pitchFamily="34" charset="0"/>
            </a:endParaRPr>
          </a:p>
          <a:p>
            <a:r>
              <a:rPr lang="en-IN" b="1" dirty="0">
                <a:latin typeface="Lucida Sans" panose="020B0602030504020204" pitchFamily="34" charset="0"/>
              </a:rPr>
              <a:t>Global Logistics Challenges:</a:t>
            </a:r>
          </a:p>
          <a:p>
            <a:endParaRPr lang="en-IN" dirty="0">
              <a:latin typeface="Lucida Sans" panose="020B0602030504020204" pitchFamily="34" charset="0"/>
            </a:endParaRPr>
          </a:p>
          <a:p>
            <a:pPr marL="285750" indent="-285750">
              <a:buFont typeface="Wingdings" panose="05000000000000000000" pitchFamily="2" charset="2"/>
              <a:buChar char="§"/>
            </a:pPr>
            <a:r>
              <a:rPr lang="en-IN" dirty="0">
                <a:latin typeface="Lucida Sans" panose="020B0602030504020204" pitchFamily="34" charset="0"/>
              </a:rPr>
              <a:t>Dealing with the complexities of international logistics, customs regulations, and varying transportation infrastructure when managing pallets on a global scale.</a:t>
            </a:r>
          </a:p>
          <a:p>
            <a:endParaRPr lang="en-IN" sz="1100" dirty="0"/>
          </a:p>
        </p:txBody>
      </p:sp>
    </p:spTree>
    <p:extLst>
      <p:ext uri="{BB962C8B-B14F-4D97-AF65-F5344CB8AC3E}">
        <p14:creationId xmlns:p14="http://schemas.microsoft.com/office/powerpoint/2010/main" val="205421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grpId="0" nodeType="clickEffect">
                                  <p:stCondLst>
                                    <p:cond delay="0"/>
                                  </p:stCondLst>
                                  <p:childTnLst>
                                    <p:animEffect transition="out" filter="wheel(1)">
                                      <p:cBhvr>
                                        <p:cTn id="6" dur="2000"/>
                                        <p:tgtEl>
                                          <p:spTgt spid="467"/>
                                        </p:tgtEl>
                                      </p:cBhvr>
                                    </p:animEffect>
                                    <p:set>
                                      <p:cBhvr>
                                        <p:cTn id="7" dur="1" fill="hold">
                                          <p:stCondLst>
                                            <p:cond delay="1999"/>
                                          </p:stCondLst>
                                        </p:cTn>
                                        <p:tgtEl>
                                          <p:spTgt spid="467"/>
                                        </p:tgtEl>
                                        <p:attrNameLst>
                                          <p:attrName>style.visibility</p:attrName>
                                        </p:attrNameLst>
                                      </p:cBhvr>
                                      <p:to>
                                        <p:strVal val="hidden"/>
                                      </p:to>
                                    </p:set>
                                  </p:childTnLst>
                                </p:cTn>
                              </p:par>
                              <p:par>
                                <p:cTn id="8" presetID="21" presetClass="exit" presetSubtype="1" fill="hold" nodeType="withEffect">
                                  <p:stCondLst>
                                    <p:cond delay="0"/>
                                  </p:stCondLst>
                                  <p:childTnLst>
                                    <p:animEffect transition="out" filter="wheel(1)">
                                      <p:cBhvr>
                                        <p:cTn id="9" dur="2000"/>
                                        <p:tgtEl>
                                          <p:spTgt spid="468"/>
                                        </p:tgtEl>
                                      </p:cBhvr>
                                    </p:animEffect>
                                    <p:set>
                                      <p:cBhvr>
                                        <p:cTn id="10" dur="1" fill="hold">
                                          <p:stCondLst>
                                            <p:cond delay="1999"/>
                                          </p:stCondLst>
                                        </p:cTn>
                                        <p:tgtEl>
                                          <p:spTgt spid="468"/>
                                        </p:tgtEl>
                                        <p:attrNameLst>
                                          <p:attrName>style.visibility</p:attrName>
                                        </p:attrNameLst>
                                      </p:cBhvr>
                                      <p:to>
                                        <p:strVal val="hidden"/>
                                      </p:to>
                                    </p:set>
                                  </p:childTnLst>
                                </p:cTn>
                              </p:par>
                              <p:par>
                                <p:cTn id="11" presetID="21" presetClass="exit" presetSubtype="1" fill="hold" grpId="0" nodeType="withEffect">
                                  <p:stCondLst>
                                    <p:cond delay="0"/>
                                  </p:stCondLst>
                                  <p:childTnLst>
                                    <p:animEffect transition="out" filter="wheel(1)">
                                      <p:cBhvr>
                                        <p:cTn id="12" dur="2000"/>
                                        <p:tgtEl>
                                          <p:spTgt spid="3"/>
                                        </p:tgtEl>
                                      </p:cBhvr>
                                    </p:animEffect>
                                    <p:set>
                                      <p:cBhvr>
                                        <p:cTn id="13" dur="1" fill="hold">
                                          <p:stCondLst>
                                            <p:cond delay="1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 grpId="0"/>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473"/>
        <p:cNvGrpSpPr/>
        <p:nvPr/>
      </p:nvGrpSpPr>
      <p:grpSpPr>
        <a:xfrm>
          <a:off x="0" y="0"/>
          <a:ext cx="0" cy="0"/>
          <a:chOff x="0" y="0"/>
          <a:chExt cx="0" cy="0"/>
        </a:xfrm>
      </p:grpSpPr>
      <p:sp>
        <p:nvSpPr>
          <p:cNvPr id="474" name="Google Shape;474;p31"/>
          <p:cNvSpPr txBox="1">
            <a:spLocks noGrp="1"/>
          </p:cNvSpPr>
          <p:nvPr>
            <p:ph type="title"/>
          </p:nvPr>
        </p:nvSpPr>
        <p:spPr>
          <a:xfrm>
            <a:off x="155575" y="33509"/>
            <a:ext cx="4694331"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GB" sz="4400" b="1" dirty="0">
                <a:latin typeface="Lucida Sans" panose="020B0602030504020204" pitchFamily="34" charset="0"/>
                <a:ea typeface="Times New Roman"/>
                <a:cs typeface="Times New Roman"/>
                <a:sym typeface="Times New Roman"/>
              </a:rPr>
              <a:t>FUTURE SCOPE</a:t>
            </a:r>
            <a:endParaRPr sz="4400" b="1" dirty="0">
              <a:latin typeface="Lucida Sans" panose="020B0602030504020204" pitchFamily="34" charset="0"/>
              <a:ea typeface="Times New Roman"/>
              <a:cs typeface="Times New Roman"/>
              <a:sym typeface="Times New Roman"/>
            </a:endParaRPr>
          </a:p>
        </p:txBody>
      </p:sp>
      <p:sp>
        <p:nvSpPr>
          <p:cNvPr id="475" name="Google Shape;475;p31" descr="Future Scope Clipart - Man With Binoculars Png - Free Transparent PNG  Clipart Images Download"/>
          <p:cNvSpPr/>
          <p:nvPr/>
        </p:nvSpPr>
        <p:spPr>
          <a:xfrm>
            <a:off x="155575" y="-144461"/>
            <a:ext cx="304800" cy="304801"/>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476" name="Google Shape;476;p31"/>
          <p:cNvPicPr preferRelativeResize="0"/>
          <p:nvPr/>
        </p:nvPicPr>
        <p:blipFill rotWithShape="1">
          <a:blip r:embed="rId4">
            <a:alphaModFix/>
          </a:blip>
          <a:srcRect/>
          <a:stretch/>
        </p:blipFill>
        <p:spPr>
          <a:xfrm>
            <a:off x="9580951" y="5971862"/>
            <a:ext cx="2592012" cy="805375"/>
          </a:xfrm>
          <a:prstGeom prst="rect">
            <a:avLst/>
          </a:prstGeom>
          <a:noFill/>
          <a:ln>
            <a:noFill/>
          </a:ln>
        </p:spPr>
      </p:pic>
      <p:sp>
        <p:nvSpPr>
          <p:cNvPr id="3" name="Rectangle 2">
            <a:extLst>
              <a:ext uri="{FF2B5EF4-FFF2-40B4-BE49-F238E27FC236}">
                <a16:creationId xmlns:a16="http://schemas.microsoft.com/office/drawing/2014/main" id="{5D941EA7-055A-49E5-9983-0C25D4310944}"/>
              </a:ext>
            </a:extLst>
          </p:cNvPr>
          <p:cNvSpPr/>
          <p:nvPr/>
        </p:nvSpPr>
        <p:spPr>
          <a:xfrm>
            <a:off x="639670" y="1108025"/>
            <a:ext cx="10620002" cy="523220"/>
          </a:xfrm>
          <a:prstGeom prst="rect">
            <a:avLst/>
          </a:prstGeom>
        </p:spPr>
        <p:txBody>
          <a:bodyPr wrap="square">
            <a:spAutoFit/>
          </a:bodyPr>
          <a:lstStyle/>
          <a:p>
            <a:r>
              <a:rPr lang="en-IN" dirty="0">
                <a:latin typeface="Lucida Sans" panose="020B0602030504020204" pitchFamily="34" charset="0"/>
              </a:rPr>
              <a:t>The future scope of optimization in supply chain management, particularly focusing on pallets, is evolving with advancements in technology and a growing emphasis on sustainability, efficiency, and visibility.</a:t>
            </a:r>
          </a:p>
        </p:txBody>
      </p:sp>
      <p:sp>
        <p:nvSpPr>
          <p:cNvPr id="4" name="Rectangle 3">
            <a:extLst>
              <a:ext uri="{FF2B5EF4-FFF2-40B4-BE49-F238E27FC236}">
                <a16:creationId xmlns:a16="http://schemas.microsoft.com/office/drawing/2014/main" id="{6FBE9EDC-92A8-4275-9AD7-D8AF4454292D}"/>
              </a:ext>
            </a:extLst>
          </p:cNvPr>
          <p:cNvSpPr/>
          <p:nvPr/>
        </p:nvSpPr>
        <p:spPr>
          <a:xfrm>
            <a:off x="845857" y="1780004"/>
            <a:ext cx="9947648" cy="4893647"/>
          </a:xfrm>
          <a:prstGeom prst="rect">
            <a:avLst/>
          </a:prstGeom>
        </p:spPr>
        <p:txBody>
          <a:bodyPr wrap="square">
            <a:spAutoFit/>
          </a:bodyPr>
          <a:lstStyle/>
          <a:p>
            <a:r>
              <a:rPr lang="en-IN" sz="1200" b="1" dirty="0">
                <a:latin typeface="Lucida Sans" panose="020B0602030504020204" pitchFamily="34" charset="0"/>
              </a:rPr>
              <a:t>Smart Pallets with IoT Integration:</a:t>
            </a:r>
          </a:p>
          <a:p>
            <a:endParaRPr lang="en-IN" sz="1200" dirty="0">
              <a:latin typeface="Lucida Sans" panose="020B0602030504020204" pitchFamily="34" charset="0"/>
            </a:endParaRPr>
          </a:p>
          <a:p>
            <a:pPr marL="171450" indent="-171450">
              <a:buFont typeface="Wingdings" panose="05000000000000000000" pitchFamily="2" charset="2"/>
              <a:buChar char="Ø"/>
            </a:pPr>
            <a:r>
              <a:rPr lang="en-IN" sz="1200" dirty="0">
                <a:latin typeface="Lucida Sans" panose="020B0602030504020204" pitchFamily="34" charset="0"/>
              </a:rPr>
              <a:t>Integration of Internet of Things (IoT) devices into pallets for real-time tracking, monitoring, and data collection.</a:t>
            </a:r>
          </a:p>
          <a:p>
            <a:endParaRPr lang="en-IN" sz="1200" dirty="0">
              <a:latin typeface="Lucida Sans" panose="020B0602030504020204" pitchFamily="34" charset="0"/>
            </a:endParaRPr>
          </a:p>
          <a:p>
            <a:r>
              <a:rPr lang="en-IN" sz="1200" b="1" dirty="0">
                <a:latin typeface="Lucida Sans" panose="020B0602030504020204" pitchFamily="34" charset="0"/>
              </a:rPr>
              <a:t>Blockchain for Pallet Traceability:</a:t>
            </a:r>
          </a:p>
          <a:p>
            <a:endParaRPr lang="en-IN" sz="1200" dirty="0">
              <a:latin typeface="Lucida Sans" panose="020B0602030504020204" pitchFamily="34" charset="0"/>
            </a:endParaRPr>
          </a:p>
          <a:p>
            <a:pPr marL="171450" indent="-171450">
              <a:buFont typeface="Wingdings" panose="05000000000000000000" pitchFamily="2" charset="2"/>
              <a:buChar char="Ø"/>
            </a:pPr>
            <a:r>
              <a:rPr lang="en-IN" sz="1200" dirty="0">
                <a:latin typeface="Lucida Sans" panose="020B0602030504020204" pitchFamily="34" charset="0"/>
              </a:rPr>
              <a:t>Implementation of blockchain technology to enhance traceability and transparency in the movement of pallets across the supply chain.</a:t>
            </a:r>
          </a:p>
          <a:p>
            <a:endParaRPr lang="en-IN" sz="1200" dirty="0">
              <a:latin typeface="Lucida Sans" panose="020B0602030504020204" pitchFamily="34" charset="0"/>
            </a:endParaRPr>
          </a:p>
          <a:p>
            <a:r>
              <a:rPr lang="en-IN" sz="1200" b="1" dirty="0">
                <a:latin typeface="Lucida Sans" panose="020B0602030504020204" pitchFamily="34" charset="0"/>
              </a:rPr>
              <a:t>Sustainable Pallet Materials and Designs:</a:t>
            </a:r>
          </a:p>
          <a:p>
            <a:endParaRPr lang="en-IN" sz="1200" dirty="0">
              <a:latin typeface="Lucida Sans" panose="020B0602030504020204" pitchFamily="34" charset="0"/>
            </a:endParaRPr>
          </a:p>
          <a:p>
            <a:pPr marL="171450" indent="-171450">
              <a:buFont typeface="Wingdings" panose="05000000000000000000" pitchFamily="2" charset="2"/>
              <a:buChar char="Ø"/>
            </a:pPr>
            <a:r>
              <a:rPr lang="en-IN" sz="1200" dirty="0">
                <a:latin typeface="Lucida Sans" panose="020B0602030504020204" pitchFamily="34" charset="0"/>
              </a:rPr>
              <a:t>Continued focus on sustainability with the use of eco-friendly materials in pallet manufacturing.</a:t>
            </a:r>
          </a:p>
          <a:p>
            <a:pPr marL="171450" indent="-171450">
              <a:buFont typeface="Wingdings" panose="05000000000000000000" pitchFamily="2" charset="2"/>
              <a:buChar char="Ø"/>
            </a:pPr>
            <a:r>
              <a:rPr lang="en-IN" sz="1200" dirty="0">
                <a:latin typeface="Lucida Sans" panose="020B0602030504020204" pitchFamily="34" charset="0"/>
              </a:rPr>
              <a:t>Innovative pallet designs that optimize material usage, durability, and recyclability.</a:t>
            </a:r>
          </a:p>
          <a:p>
            <a:endParaRPr lang="en-IN" sz="1200" dirty="0">
              <a:latin typeface="Lucida Sans" panose="020B0602030504020204" pitchFamily="34" charset="0"/>
            </a:endParaRPr>
          </a:p>
          <a:p>
            <a:r>
              <a:rPr lang="en-IN" sz="1200" b="1" dirty="0">
                <a:latin typeface="Lucida Sans" panose="020B0602030504020204" pitchFamily="34" charset="0"/>
              </a:rPr>
              <a:t>Autonomous Pallet Handling Systems:</a:t>
            </a:r>
          </a:p>
          <a:p>
            <a:endParaRPr lang="en-IN" sz="1200" dirty="0">
              <a:latin typeface="Lucida Sans" panose="020B0602030504020204" pitchFamily="34" charset="0"/>
            </a:endParaRPr>
          </a:p>
          <a:p>
            <a:pPr marL="171450" indent="-171450">
              <a:buFont typeface="Wingdings" panose="05000000000000000000" pitchFamily="2" charset="2"/>
              <a:buChar char="Ø"/>
            </a:pPr>
            <a:r>
              <a:rPr lang="en-IN" sz="1200" dirty="0">
                <a:latin typeface="Lucida Sans" panose="020B0602030504020204" pitchFamily="34" charset="0"/>
              </a:rPr>
              <a:t>Integration of autonomous technologies for pallet handling within warehouses and distribution </a:t>
            </a:r>
            <a:r>
              <a:rPr lang="en-IN" sz="1200" dirty="0" err="1">
                <a:latin typeface="Lucida Sans" panose="020B0602030504020204" pitchFamily="34" charset="0"/>
              </a:rPr>
              <a:t>centers</a:t>
            </a:r>
            <a:r>
              <a:rPr lang="en-IN" sz="1200" dirty="0">
                <a:latin typeface="Lucida Sans" panose="020B0602030504020204" pitchFamily="34" charset="0"/>
              </a:rPr>
              <a:t>.</a:t>
            </a:r>
          </a:p>
          <a:p>
            <a:pPr marL="171450" indent="-171450">
              <a:buFont typeface="Wingdings" panose="05000000000000000000" pitchFamily="2" charset="2"/>
              <a:buChar char="Ø"/>
            </a:pPr>
            <a:r>
              <a:rPr lang="en-IN" sz="1200" dirty="0">
                <a:latin typeface="Lucida Sans" panose="020B0602030504020204" pitchFamily="34" charset="0"/>
              </a:rPr>
              <a:t>Automated guided vehicles (AGVs) and robotic systems for efficient pallet movement, reducing manual handling.</a:t>
            </a:r>
          </a:p>
          <a:p>
            <a:endParaRPr lang="en-IN" sz="1200" dirty="0">
              <a:latin typeface="Lucida Sans" panose="020B0602030504020204" pitchFamily="34" charset="0"/>
            </a:endParaRPr>
          </a:p>
          <a:p>
            <a:r>
              <a:rPr lang="en-IN" sz="1200" b="1" dirty="0">
                <a:latin typeface="Lucida Sans" panose="020B0602030504020204" pitchFamily="34" charset="0"/>
              </a:rPr>
              <a:t>Data Analytics for Pallet Optimization:</a:t>
            </a:r>
          </a:p>
          <a:p>
            <a:endParaRPr lang="en-IN" sz="1200" dirty="0">
              <a:latin typeface="Lucida Sans" panose="020B0602030504020204" pitchFamily="34" charset="0"/>
            </a:endParaRPr>
          </a:p>
          <a:p>
            <a:pPr marL="171450" indent="-171450">
              <a:buFont typeface="Wingdings" panose="05000000000000000000" pitchFamily="2" charset="2"/>
              <a:buChar char="Ø"/>
            </a:pPr>
            <a:r>
              <a:rPr lang="en-IN" sz="1200" dirty="0">
                <a:latin typeface="Lucida Sans" panose="020B0602030504020204" pitchFamily="34" charset="0"/>
              </a:rPr>
              <a:t>Utilization of data analytics to </a:t>
            </a:r>
            <a:r>
              <a:rPr lang="en-IN" sz="1200" dirty="0" err="1">
                <a:latin typeface="Lucida Sans" panose="020B0602030504020204" pitchFamily="34" charset="0"/>
              </a:rPr>
              <a:t>analyze</a:t>
            </a:r>
            <a:r>
              <a:rPr lang="en-IN" sz="1200" dirty="0">
                <a:latin typeface="Lucida Sans" panose="020B0602030504020204" pitchFamily="34" charset="0"/>
              </a:rPr>
              <a:t> historical usage patterns and optimize pallet inventories.</a:t>
            </a:r>
          </a:p>
          <a:p>
            <a:pPr marL="171450" indent="-171450">
              <a:buFont typeface="Wingdings" panose="05000000000000000000" pitchFamily="2" charset="2"/>
              <a:buChar char="Ø"/>
            </a:pPr>
            <a:r>
              <a:rPr lang="en-IN" sz="1200" dirty="0">
                <a:latin typeface="Lucida Sans" panose="020B0602030504020204" pitchFamily="34" charset="0"/>
              </a:rPr>
              <a:t>Predictive analytics for demand forecasting, ensuring the right number of pallets at the right locations.</a:t>
            </a:r>
          </a:p>
          <a:p>
            <a:endParaRPr lang="en-IN" sz="1100" dirty="0">
              <a:latin typeface="Lucida Sans" panose="020B0602030504020204" pitchFamily="34" charset="0"/>
            </a:endParaRPr>
          </a:p>
          <a:p>
            <a:endParaRPr lang="en-IN" sz="1100" dirty="0">
              <a:latin typeface="Lucida Sans" panose="020B0602030504020204" pitchFamily="34" charset="0"/>
            </a:endParaRPr>
          </a:p>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1000"/>
                                        <p:tgtEl>
                                          <p:spTgt spid="474"/>
                                        </p:tgtEl>
                                        <p:attrNameLst>
                                          <p:attrName>ppt_w</p:attrName>
                                        </p:attrNameLst>
                                      </p:cBhvr>
                                      <p:tavLst>
                                        <p:tav tm="0">
                                          <p:val>
                                            <p:strVal val="ppt_w"/>
                                          </p:val>
                                        </p:tav>
                                        <p:tav tm="100000">
                                          <p:val>
                                            <p:fltVal val="0"/>
                                          </p:val>
                                        </p:tav>
                                      </p:tavLst>
                                    </p:anim>
                                    <p:anim calcmode="lin" valueType="num">
                                      <p:cBhvr>
                                        <p:cTn id="7" dur="1000"/>
                                        <p:tgtEl>
                                          <p:spTgt spid="474"/>
                                        </p:tgtEl>
                                        <p:attrNameLst>
                                          <p:attrName>ppt_h</p:attrName>
                                        </p:attrNameLst>
                                      </p:cBhvr>
                                      <p:tavLst>
                                        <p:tav tm="0">
                                          <p:val>
                                            <p:strVal val="ppt_h"/>
                                          </p:val>
                                        </p:tav>
                                        <p:tav tm="100000">
                                          <p:val>
                                            <p:fltVal val="0"/>
                                          </p:val>
                                        </p:tav>
                                      </p:tavLst>
                                    </p:anim>
                                    <p:anim calcmode="lin" valueType="num">
                                      <p:cBhvr>
                                        <p:cTn id="8" dur="1000"/>
                                        <p:tgtEl>
                                          <p:spTgt spid="474"/>
                                        </p:tgtEl>
                                        <p:attrNameLst>
                                          <p:attrName>style.rotation</p:attrName>
                                        </p:attrNameLst>
                                      </p:cBhvr>
                                      <p:tavLst>
                                        <p:tav tm="0">
                                          <p:val>
                                            <p:fltVal val="0"/>
                                          </p:val>
                                        </p:tav>
                                        <p:tav tm="100000">
                                          <p:val>
                                            <p:fltVal val="90"/>
                                          </p:val>
                                        </p:tav>
                                      </p:tavLst>
                                    </p:anim>
                                    <p:animEffect transition="out" filter="fade">
                                      <p:cBhvr>
                                        <p:cTn id="9" dur="1000"/>
                                        <p:tgtEl>
                                          <p:spTgt spid="474"/>
                                        </p:tgtEl>
                                      </p:cBhvr>
                                    </p:animEffect>
                                    <p:set>
                                      <p:cBhvr>
                                        <p:cTn id="10" dur="1" fill="hold">
                                          <p:stCondLst>
                                            <p:cond delay="999"/>
                                          </p:stCondLst>
                                        </p:cTn>
                                        <p:tgtEl>
                                          <p:spTgt spid="474"/>
                                        </p:tgtEl>
                                        <p:attrNameLst>
                                          <p:attrName>style.visibility</p:attrName>
                                        </p:attrNameLst>
                                      </p:cBhvr>
                                      <p:to>
                                        <p:strVal val="hidden"/>
                                      </p:to>
                                    </p:set>
                                  </p:childTnLst>
                                </p:cTn>
                              </p:par>
                              <p:par>
                                <p:cTn id="11" presetID="31" presetClass="exit" presetSubtype="0" fill="hold" grpId="0" nodeType="withEffect" nodePh="1">
                                  <p:stCondLst>
                                    <p:cond delay="0"/>
                                  </p:stCondLst>
                                  <p:endCondLst>
                                    <p:cond evt="begin" delay="0">
                                      <p:tn val="11"/>
                                    </p:cond>
                                  </p:endCondLst>
                                  <p:childTnLst>
                                    <p:anim calcmode="lin" valueType="num">
                                      <p:cBhvr>
                                        <p:cTn id="12" dur="1000"/>
                                        <p:tgtEl>
                                          <p:spTgt spid="475"/>
                                        </p:tgtEl>
                                        <p:attrNameLst>
                                          <p:attrName>ppt_w</p:attrName>
                                        </p:attrNameLst>
                                      </p:cBhvr>
                                      <p:tavLst>
                                        <p:tav tm="0">
                                          <p:val>
                                            <p:strVal val="ppt_w"/>
                                          </p:val>
                                        </p:tav>
                                        <p:tav tm="100000">
                                          <p:val>
                                            <p:fltVal val="0"/>
                                          </p:val>
                                        </p:tav>
                                      </p:tavLst>
                                    </p:anim>
                                    <p:anim calcmode="lin" valueType="num">
                                      <p:cBhvr>
                                        <p:cTn id="13" dur="1000"/>
                                        <p:tgtEl>
                                          <p:spTgt spid="475"/>
                                        </p:tgtEl>
                                        <p:attrNameLst>
                                          <p:attrName>ppt_h</p:attrName>
                                        </p:attrNameLst>
                                      </p:cBhvr>
                                      <p:tavLst>
                                        <p:tav tm="0">
                                          <p:val>
                                            <p:strVal val="ppt_h"/>
                                          </p:val>
                                        </p:tav>
                                        <p:tav tm="100000">
                                          <p:val>
                                            <p:fltVal val="0"/>
                                          </p:val>
                                        </p:tav>
                                      </p:tavLst>
                                    </p:anim>
                                    <p:anim calcmode="lin" valueType="num">
                                      <p:cBhvr>
                                        <p:cTn id="14" dur="1000"/>
                                        <p:tgtEl>
                                          <p:spTgt spid="475"/>
                                        </p:tgtEl>
                                        <p:attrNameLst>
                                          <p:attrName>style.rotation</p:attrName>
                                        </p:attrNameLst>
                                      </p:cBhvr>
                                      <p:tavLst>
                                        <p:tav tm="0">
                                          <p:val>
                                            <p:fltVal val="0"/>
                                          </p:val>
                                        </p:tav>
                                        <p:tav tm="100000">
                                          <p:val>
                                            <p:fltVal val="90"/>
                                          </p:val>
                                        </p:tav>
                                      </p:tavLst>
                                    </p:anim>
                                    <p:animEffect transition="out" filter="fade">
                                      <p:cBhvr>
                                        <p:cTn id="15" dur="1000"/>
                                        <p:tgtEl>
                                          <p:spTgt spid="475"/>
                                        </p:tgtEl>
                                      </p:cBhvr>
                                    </p:animEffect>
                                    <p:set>
                                      <p:cBhvr>
                                        <p:cTn id="16" dur="1" fill="hold">
                                          <p:stCondLst>
                                            <p:cond delay="999"/>
                                          </p:stCondLst>
                                        </p:cTn>
                                        <p:tgtEl>
                                          <p:spTgt spid="475"/>
                                        </p:tgtEl>
                                        <p:attrNameLst>
                                          <p:attrName>style.visibility</p:attrName>
                                        </p:attrNameLst>
                                      </p:cBhvr>
                                      <p:to>
                                        <p:strVal val="hidden"/>
                                      </p:to>
                                    </p:set>
                                  </p:childTnLst>
                                </p:cTn>
                              </p:par>
                              <p:par>
                                <p:cTn id="17" presetID="31" presetClass="exit" presetSubtype="0" fill="hold" nodeType="withEffect">
                                  <p:stCondLst>
                                    <p:cond delay="0"/>
                                  </p:stCondLst>
                                  <p:childTnLst>
                                    <p:anim calcmode="lin" valueType="num">
                                      <p:cBhvr>
                                        <p:cTn id="18" dur="1000"/>
                                        <p:tgtEl>
                                          <p:spTgt spid="476"/>
                                        </p:tgtEl>
                                        <p:attrNameLst>
                                          <p:attrName>ppt_w</p:attrName>
                                        </p:attrNameLst>
                                      </p:cBhvr>
                                      <p:tavLst>
                                        <p:tav tm="0">
                                          <p:val>
                                            <p:strVal val="ppt_w"/>
                                          </p:val>
                                        </p:tav>
                                        <p:tav tm="100000">
                                          <p:val>
                                            <p:fltVal val="0"/>
                                          </p:val>
                                        </p:tav>
                                      </p:tavLst>
                                    </p:anim>
                                    <p:anim calcmode="lin" valueType="num">
                                      <p:cBhvr>
                                        <p:cTn id="19" dur="1000"/>
                                        <p:tgtEl>
                                          <p:spTgt spid="476"/>
                                        </p:tgtEl>
                                        <p:attrNameLst>
                                          <p:attrName>ppt_h</p:attrName>
                                        </p:attrNameLst>
                                      </p:cBhvr>
                                      <p:tavLst>
                                        <p:tav tm="0">
                                          <p:val>
                                            <p:strVal val="ppt_h"/>
                                          </p:val>
                                        </p:tav>
                                        <p:tav tm="100000">
                                          <p:val>
                                            <p:fltVal val="0"/>
                                          </p:val>
                                        </p:tav>
                                      </p:tavLst>
                                    </p:anim>
                                    <p:anim calcmode="lin" valueType="num">
                                      <p:cBhvr>
                                        <p:cTn id="20" dur="1000"/>
                                        <p:tgtEl>
                                          <p:spTgt spid="476"/>
                                        </p:tgtEl>
                                        <p:attrNameLst>
                                          <p:attrName>style.rotation</p:attrName>
                                        </p:attrNameLst>
                                      </p:cBhvr>
                                      <p:tavLst>
                                        <p:tav tm="0">
                                          <p:val>
                                            <p:fltVal val="0"/>
                                          </p:val>
                                        </p:tav>
                                        <p:tav tm="100000">
                                          <p:val>
                                            <p:fltVal val="90"/>
                                          </p:val>
                                        </p:tav>
                                      </p:tavLst>
                                    </p:anim>
                                    <p:animEffect transition="out" filter="fade">
                                      <p:cBhvr>
                                        <p:cTn id="21" dur="1000"/>
                                        <p:tgtEl>
                                          <p:spTgt spid="476"/>
                                        </p:tgtEl>
                                      </p:cBhvr>
                                    </p:animEffect>
                                    <p:set>
                                      <p:cBhvr>
                                        <p:cTn id="22" dur="1" fill="hold">
                                          <p:stCondLst>
                                            <p:cond delay="999"/>
                                          </p:stCondLst>
                                        </p:cTn>
                                        <p:tgtEl>
                                          <p:spTgt spid="476"/>
                                        </p:tgtEl>
                                        <p:attrNameLst>
                                          <p:attrName>style.visibility</p:attrName>
                                        </p:attrNameLst>
                                      </p:cBhvr>
                                      <p:to>
                                        <p:strVal val="hidden"/>
                                      </p:to>
                                    </p:set>
                                  </p:childTnLst>
                                </p:cTn>
                              </p:par>
                              <p:par>
                                <p:cTn id="23" presetID="31" presetClass="exit" presetSubtype="0" fill="hold" grpId="0" nodeType="withEffect">
                                  <p:stCondLst>
                                    <p:cond delay="0"/>
                                  </p:stCondLst>
                                  <p:childTnLst>
                                    <p:anim calcmode="lin" valueType="num">
                                      <p:cBhvr>
                                        <p:cTn id="24" dur="1000"/>
                                        <p:tgtEl>
                                          <p:spTgt spid="3"/>
                                        </p:tgtEl>
                                        <p:attrNameLst>
                                          <p:attrName>ppt_w</p:attrName>
                                        </p:attrNameLst>
                                      </p:cBhvr>
                                      <p:tavLst>
                                        <p:tav tm="0">
                                          <p:val>
                                            <p:strVal val="ppt_w"/>
                                          </p:val>
                                        </p:tav>
                                        <p:tav tm="100000">
                                          <p:val>
                                            <p:fltVal val="0"/>
                                          </p:val>
                                        </p:tav>
                                      </p:tavLst>
                                    </p:anim>
                                    <p:anim calcmode="lin" valueType="num">
                                      <p:cBhvr>
                                        <p:cTn id="25" dur="1000"/>
                                        <p:tgtEl>
                                          <p:spTgt spid="3"/>
                                        </p:tgtEl>
                                        <p:attrNameLst>
                                          <p:attrName>ppt_h</p:attrName>
                                        </p:attrNameLst>
                                      </p:cBhvr>
                                      <p:tavLst>
                                        <p:tav tm="0">
                                          <p:val>
                                            <p:strVal val="ppt_h"/>
                                          </p:val>
                                        </p:tav>
                                        <p:tav tm="100000">
                                          <p:val>
                                            <p:fltVal val="0"/>
                                          </p:val>
                                        </p:tav>
                                      </p:tavLst>
                                    </p:anim>
                                    <p:anim calcmode="lin" valueType="num">
                                      <p:cBhvr>
                                        <p:cTn id="26" dur="1000"/>
                                        <p:tgtEl>
                                          <p:spTgt spid="3"/>
                                        </p:tgtEl>
                                        <p:attrNameLst>
                                          <p:attrName>style.rotation</p:attrName>
                                        </p:attrNameLst>
                                      </p:cBhvr>
                                      <p:tavLst>
                                        <p:tav tm="0">
                                          <p:val>
                                            <p:fltVal val="0"/>
                                          </p:val>
                                        </p:tav>
                                        <p:tav tm="100000">
                                          <p:val>
                                            <p:fltVal val="90"/>
                                          </p:val>
                                        </p:tav>
                                      </p:tavLst>
                                    </p:anim>
                                    <p:animEffect transition="out" filter="fade">
                                      <p:cBhvr>
                                        <p:cTn id="27" dur="1000"/>
                                        <p:tgtEl>
                                          <p:spTgt spid="3"/>
                                        </p:tgtEl>
                                      </p:cBhvr>
                                    </p:animEffect>
                                    <p:set>
                                      <p:cBhvr>
                                        <p:cTn id="28" dur="1" fill="hold">
                                          <p:stCondLst>
                                            <p:cond delay="999"/>
                                          </p:stCondLst>
                                        </p:cTn>
                                        <p:tgtEl>
                                          <p:spTgt spid="3"/>
                                        </p:tgtEl>
                                        <p:attrNameLst>
                                          <p:attrName>style.visibility</p:attrName>
                                        </p:attrNameLst>
                                      </p:cBhvr>
                                      <p:to>
                                        <p:strVal val="hidden"/>
                                      </p:to>
                                    </p:set>
                                  </p:childTnLst>
                                </p:cTn>
                              </p:par>
                              <p:par>
                                <p:cTn id="29" presetID="31" presetClass="exit" presetSubtype="0" fill="hold" grpId="0" nodeType="withEffect">
                                  <p:stCondLst>
                                    <p:cond delay="0"/>
                                  </p:stCondLst>
                                  <p:childTnLst>
                                    <p:anim calcmode="lin" valueType="num">
                                      <p:cBhvr>
                                        <p:cTn id="30" dur="1000"/>
                                        <p:tgtEl>
                                          <p:spTgt spid="4"/>
                                        </p:tgtEl>
                                        <p:attrNameLst>
                                          <p:attrName>ppt_w</p:attrName>
                                        </p:attrNameLst>
                                      </p:cBhvr>
                                      <p:tavLst>
                                        <p:tav tm="0">
                                          <p:val>
                                            <p:strVal val="ppt_w"/>
                                          </p:val>
                                        </p:tav>
                                        <p:tav tm="100000">
                                          <p:val>
                                            <p:fltVal val="0"/>
                                          </p:val>
                                        </p:tav>
                                      </p:tavLst>
                                    </p:anim>
                                    <p:anim calcmode="lin" valueType="num">
                                      <p:cBhvr>
                                        <p:cTn id="31" dur="1000"/>
                                        <p:tgtEl>
                                          <p:spTgt spid="4"/>
                                        </p:tgtEl>
                                        <p:attrNameLst>
                                          <p:attrName>ppt_h</p:attrName>
                                        </p:attrNameLst>
                                      </p:cBhvr>
                                      <p:tavLst>
                                        <p:tav tm="0">
                                          <p:val>
                                            <p:strVal val="ppt_h"/>
                                          </p:val>
                                        </p:tav>
                                        <p:tav tm="100000">
                                          <p:val>
                                            <p:fltVal val="0"/>
                                          </p:val>
                                        </p:tav>
                                      </p:tavLst>
                                    </p:anim>
                                    <p:anim calcmode="lin" valueType="num">
                                      <p:cBhvr>
                                        <p:cTn id="32" dur="1000"/>
                                        <p:tgtEl>
                                          <p:spTgt spid="4"/>
                                        </p:tgtEl>
                                        <p:attrNameLst>
                                          <p:attrName>style.rotation</p:attrName>
                                        </p:attrNameLst>
                                      </p:cBhvr>
                                      <p:tavLst>
                                        <p:tav tm="0">
                                          <p:val>
                                            <p:fltVal val="0"/>
                                          </p:val>
                                        </p:tav>
                                        <p:tav tm="100000">
                                          <p:val>
                                            <p:fltVal val="90"/>
                                          </p:val>
                                        </p:tav>
                                      </p:tavLst>
                                    </p:anim>
                                    <p:animEffect transition="out" filter="fade">
                                      <p:cBhvr>
                                        <p:cTn id="33" dur="1000"/>
                                        <p:tgtEl>
                                          <p:spTgt spid="4"/>
                                        </p:tgtEl>
                                      </p:cBhvr>
                                    </p:animEffect>
                                    <p:set>
                                      <p:cBhvr>
                                        <p:cTn id="34"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 grpId="0"/>
      <p:bldP spid="475" grpId="0"/>
      <p:bldP spid="3" grpId="0"/>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473"/>
        <p:cNvGrpSpPr/>
        <p:nvPr/>
      </p:nvGrpSpPr>
      <p:grpSpPr>
        <a:xfrm>
          <a:off x="0" y="0"/>
          <a:ext cx="0" cy="0"/>
          <a:chOff x="0" y="0"/>
          <a:chExt cx="0" cy="0"/>
        </a:xfrm>
      </p:grpSpPr>
      <p:sp>
        <p:nvSpPr>
          <p:cNvPr id="474" name="Google Shape;474;p31"/>
          <p:cNvSpPr txBox="1">
            <a:spLocks noGrp="1"/>
          </p:cNvSpPr>
          <p:nvPr>
            <p:ph type="title"/>
          </p:nvPr>
        </p:nvSpPr>
        <p:spPr>
          <a:xfrm>
            <a:off x="155575" y="33509"/>
            <a:ext cx="4694331"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GB" sz="4400" b="1" dirty="0">
                <a:latin typeface="Lucida Sans" panose="020B0602030504020204" pitchFamily="34" charset="0"/>
                <a:ea typeface="Times New Roman"/>
                <a:cs typeface="Times New Roman"/>
                <a:sym typeface="Times New Roman"/>
              </a:rPr>
              <a:t>FUTURE SCOPE</a:t>
            </a:r>
            <a:endParaRPr sz="4400" b="1" dirty="0">
              <a:latin typeface="Lucida Sans" panose="020B0602030504020204" pitchFamily="34" charset="0"/>
              <a:ea typeface="Times New Roman"/>
              <a:cs typeface="Times New Roman"/>
              <a:sym typeface="Times New Roman"/>
            </a:endParaRPr>
          </a:p>
        </p:txBody>
      </p:sp>
      <p:sp>
        <p:nvSpPr>
          <p:cNvPr id="475" name="Google Shape;475;p31" descr="Future Scope Clipart - Man With Binoculars Png - Free Transparent PNG  Clipart Images Download"/>
          <p:cNvSpPr/>
          <p:nvPr/>
        </p:nvSpPr>
        <p:spPr>
          <a:xfrm>
            <a:off x="155575" y="-144461"/>
            <a:ext cx="304800" cy="304801"/>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476" name="Google Shape;476;p31"/>
          <p:cNvPicPr preferRelativeResize="0"/>
          <p:nvPr/>
        </p:nvPicPr>
        <p:blipFill rotWithShape="1">
          <a:blip r:embed="rId4">
            <a:alphaModFix/>
          </a:blip>
          <a:srcRect/>
          <a:stretch/>
        </p:blipFill>
        <p:spPr>
          <a:xfrm>
            <a:off x="9580951" y="5971862"/>
            <a:ext cx="2592012" cy="805375"/>
          </a:xfrm>
          <a:prstGeom prst="rect">
            <a:avLst/>
          </a:prstGeom>
          <a:noFill/>
          <a:ln>
            <a:noFill/>
          </a:ln>
        </p:spPr>
      </p:pic>
      <p:sp>
        <p:nvSpPr>
          <p:cNvPr id="2" name="Rectangle 1">
            <a:extLst>
              <a:ext uri="{FF2B5EF4-FFF2-40B4-BE49-F238E27FC236}">
                <a16:creationId xmlns:a16="http://schemas.microsoft.com/office/drawing/2014/main" id="{E49851C9-57A6-4E39-B26E-B87CCE857D59}"/>
              </a:ext>
            </a:extLst>
          </p:cNvPr>
          <p:cNvSpPr/>
          <p:nvPr/>
        </p:nvSpPr>
        <p:spPr>
          <a:xfrm>
            <a:off x="783104" y="1372561"/>
            <a:ext cx="9879106" cy="5078313"/>
          </a:xfrm>
          <a:prstGeom prst="rect">
            <a:avLst/>
          </a:prstGeom>
        </p:spPr>
        <p:txBody>
          <a:bodyPr wrap="square">
            <a:spAutoFit/>
          </a:bodyPr>
          <a:lstStyle/>
          <a:p>
            <a:r>
              <a:rPr lang="en-IN" sz="1200" b="1" dirty="0">
                <a:latin typeface="Lucida Sans" panose="020B0602030504020204" pitchFamily="34" charset="0"/>
              </a:rPr>
              <a:t>Pallet Security Enhancements:</a:t>
            </a:r>
          </a:p>
          <a:p>
            <a:endParaRPr lang="en-IN" sz="1200" dirty="0">
              <a:latin typeface="Lucida Sans" panose="020B0602030504020204" pitchFamily="34" charset="0"/>
            </a:endParaRPr>
          </a:p>
          <a:p>
            <a:pPr marL="285750" indent="-285750">
              <a:buFont typeface="Wingdings" panose="05000000000000000000" pitchFamily="2" charset="2"/>
              <a:buChar char="ü"/>
            </a:pPr>
            <a:r>
              <a:rPr lang="en-IN" sz="1200" dirty="0">
                <a:latin typeface="Lucida Sans" panose="020B0602030504020204" pitchFamily="34" charset="0"/>
              </a:rPr>
              <a:t>Integration of advanced security features, such as RFID technology, to prevent theft and unauthorized use.</a:t>
            </a:r>
          </a:p>
          <a:p>
            <a:endParaRPr lang="en-IN" sz="1200" dirty="0">
              <a:latin typeface="Lucida Sans" panose="020B0602030504020204" pitchFamily="34" charset="0"/>
            </a:endParaRPr>
          </a:p>
          <a:p>
            <a:r>
              <a:rPr lang="en-IN" sz="1200" b="1" dirty="0">
                <a:latin typeface="Lucida Sans" panose="020B0602030504020204" pitchFamily="34" charset="0"/>
              </a:rPr>
              <a:t>Collaborative Pallet Management Platforms:</a:t>
            </a:r>
          </a:p>
          <a:p>
            <a:endParaRPr lang="en-IN" sz="1200" dirty="0">
              <a:latin typeface="Lucida Sans" panose="020B0602030504020204" pitchFamily="34" charset="0"/>
            </a:endParaRPr>
          </a:p>
          <a:p>
            <a:pPr marL="285750" indent="-285750">
              <a:buFont typeface="Wingdings" panose="05000000000000000000" pitchFamily="2" charset="2"/>
              <a:buChar char="ü"/>
            </a:pPr>
            <a:r>
              <a:rPr lang="en-IN" sz="1200" dirty="0">
                <a:latin typeface="Lucida Sans" panose="020B0602030504020204" pitchFamily="34" charset="0"/>
              </a:rPr>
              <a:t>Development of collaborative platforms that facilitate communication and coordination among different stakeholders in pallet management.</a:t>
            </a:r>
          </a:p>
          <a:p>
            <a:endParaRPr lang="en-IN" sz="1200" dirty="0">
              <a:latin typeface="Lucida Sans" panose="020B0602030504020204" pitchFamily="34" charset="0"/>
            </a:endParaRPr>
          </a:p>
          <a:p>
            <a:r>
              <a:rPr lang="en-IN" sz="1200" b="1" dirty="0">
                <a:latin typeface="Lucida Sans" panose="020B0602030504020204" pitchFamily="34" charset="0"/>
              </a:rPr>
              <a:t>Circular Economy Practices for Pallets:</a:t>
            </a:r>
          </a:p>
          <a:p>
            <a:endParaRPr lang="en-IN" sz="1200" dirty="0">
              <a:latin typeface="Lucida Sans" panose="020B0602030504020204" pitchFamily="34" charset="0"/>
            </a:endParaRPr>
          </a:p>
          <a:p>
            <a:pPr marL="285750" indent="-285750">
              <a:buFont typeface="Wingdings" panose="05000000000000000000" pitchFamily="2" charset="2"/>
              <a:buChar char="ü"/>
            </a:pPr>
            <a:r>
              <a:rPr lang="en-IN" sz="1200" dirty="0">
                <a:latin typeface="Lucida Sans" panose="020B0602030504020204" pitchFamily="34" charset="0"/>
              </a:rPr>
              <a:t>Adoption of circular economy principles, encouraging pallet recycling, refurbishing, and reuse.</a:t>
            </a:r>
          </a:p>
          <a:p>
            <a:pPr marL="285750" indent="-285750">
              <a:buFont typeface="Wingdings" panose="05000000000000000000" pitchFamily="2" charset="2"/>
              <a:buChar char="ü"/>
            </a:pPr>
            <a:r>
              <a:rPr lang="en-IN" sz="1200" dirty="0">
                <a:latin typeface="Lucida Sans" panose="020B0602030504020204" pitchFamily="34" charset="0"/>
              </a:rPr>
              <a:t>Pallet life cycle management practices to minimize waste and environmental impact.</a:t>
            </a:r>
          </a:p>
          <a:p>
            <a:endParaRPr lang="en-IN" sz="1200" dirty="0">
              <a:latin typeface="Lucida Sans" panose="020B0602030504020204" pitchFamily="34" charset="0"/>
            </a:endParaRPr>
          </a:p>
          <a:p>
            <a:r>
              <a:rPr lang="en-IN" sz="1200" b="1" dirty="0">
                <a:latin typeface="Lucida Sans" panose="020B0602030504020204" pitchFamily="34" charset="0"/>
              </a:rPr>
              <a:t>3D Printing for Customized Pallet Solutions:</a:t>
            </a:r>
          </a:p>
          <a:p>
            <a:pPr marL="285750" indent="-285750">
              <a:buFont typeface="Wingdings" panose="05000000000000000000" pitchFamily="2" charset="2"/>
              <a:buChar char="ü"/>
            </a:pPr>
            <a:endParaRPr lang="en-IN" sz="1200" dirty="0">
              <a:latin typeface="Lucida Sans" panose="020B0602030504020204" pitchFamily="34" charset="0"/>
            </a:endParaRPr>
          </a:p>
          <a:p>
            <a:pPr marL="285750" indent="-285750">
              <a:buFont typeface="Wingdings" panose="05000000000000000000" pitchFamily="2" charset="2"/>
              <a:buChar char="ü"/>
            </a:pPr>
            <a:r>
              <a:rPr lang="en-IN" sz="1200" dirty="0">
                <a:latin typeface="Lucida Sans" panose="020B0602030504020204" pitchFamily="34" charset="0"/>
              </a:rPr>
              <a:t>Exploration of 3D printing technologies to create customized, on-demand pallet solutions to specific supply chain requirements.</a:t>
            </a:r>
          </a:p>
          <a:p>
            <a:pPr marL="285750" indent="-285750">
              <a:buFont typeface="Wingdings" panose="05000000000000000000" pitchFamily="2" charset="2"/>
              <a:buChar char="ü"/>
            </a:pPr>
            <a:r>
              <a:rPr lang="en-IN" sz="1200" dirty="0">
                <a:latin typeface="Lucida Sans" panose="020B0602030504020204" pitchFamily="34" charset="0"/>
              </a:rPr>
              <a:t>Rapid prototyping and production of pallets with optimized designs.</a:t>
            </a:r>
          </a:p>
          <a:p>
            <a:pPr marL="285750" indent="-285750">
              <a:buFont typeface="Wingdings" panose="05000000000000000000" pitchFamily="2" charset="2"/>
              <a:buChar char="ü"/>
            </a:pPr>
            <a:endParaRPr lang="en-IN" sz="1200" dirty="0">
              <a:latin typeface="Lucida Sans" panose="020B0602030504020204" pitchFamily="34" charset="0"/>
            </a:endParaRPr>
          </a:p>
          <a:p>
            <a:r>
              <a:rPr lang="en-IN" sz="1200" b="1" dirty="0">
                <a:latin typeface="Lucida Sans" panose="020B0602030504020204" pitchFamily="34" charset="0"/>
              </a:rPr>
              <a:t>Predictive Maintenance for Pallets:</a:t>
            </a:r>
          </a:p>
          <a:p>
            <a:pPr marL="171450" indent="-171450">
              <a:buFont typeface="Wingdings" panose="05000000000000000000" pitchFamily="2" charset="2"/>
              <a:buChar char="ü"/>
            </a:pPr>
            <a:endParaRPr lang="en-IN" sz="1200" dirty="0">
              <a:latin typeface="Lucida Sans" panose="020B0602030504020204" pitchFamily="34" charset="0"/>
            </a:endParaRPr>
          </a:p>
          <a:p>
            <a:pPr marL="171450" indent="-171450">
              <a:buFont typeface="Wingdings" panose="05000000000000000000" pitchFamily="2" charset="2"/>
              <a:buChar char="ü"/>
            </a:pPr>
            <a:r>
              <a:rPr lang="en-IN" sz="1200" dirty="0">
                <a:latin typeface="Lucida Sans" panose="020B0602030504020204" pitchFamily="34" charset="0"/>
              </a:rPr>
              <a:t>Implementation of predictive maintenance strategies for pallets, using sensor data to anticipate issues and reduce downtime.</a:t>
            </a:r>
          </a:p>
          <a:p>
            <a:pPr marL="171450" indent="-171450">
              <a:buFont typeface="Wingdings" panose="05000000000000000000" pitchFamily="2" charset="2"/>
              <a:buChar char="ü"/>
            </a:pPr>
            <a:r>
              <a:rPr lang="en-IN" sz="1200" dirty="0">
                <a:latin typeface="Lucida Sans" panose="020B0602030504020204" pitchFamily="34" charset="0"/>
              </a:rPr>
              <a:t>Condition monitoring for early detection of wear and tear, leading to proactive maintenance.</a:t>
            </a:r>
          </a:p>
          <a:p>
            <a:pPr marL="285750" indent="-285750">
              <a:buFont typeface="Wingdings" panose="05000000000000000000" pitchFamily="2" charset="2"/>
              <a:buChar char="ü"/>
            </a:pPr>
            <a:endParaRPr lang="en-IN" sz="1200" dirty="0">
              <a:latin typeface="Lucida Sans" panose="020B0602030504020204" pitchFamily="34" charset="0"/>
            </a:endParaRPr>
          </a:p>
          <a:p>
            <a:endParaRPr lang="en-IN" sz="1200" dirty="0">
              <a:latin typeface="Lucida Sans" panose="020B0602030504020204" pitchFamily="34" charset="0"/>
            </a:endParaRPr>
          </a:p>
          <a:p>
            <a:endParaRPr lang="en-IN" sz="1200" dirty="0">
              <a:latin typeface="Lucida Sans" panose="020B0602030504020204" pitchFamily="34" charset="0"/>
            </a:endParaRPr>
          </a:p>
        </p:txBody>
      </p:sp>
    </p:spTree>
    <p:extLst>
      <p:ext uri="{BB962C8B-B14F-4D97-AF65-F5344CB8AC3E}">
        <p14:creationId xmlns:p14="http://schemas.microsoft.com/office/powerpoint/2010/main" val="302581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grpId="0" nodeType="clickEffect">
                                  <p:stCondLst>
                                    <p:cond delay="0"/>
                                  </p:stCondLst>
                                  <p:childTnLst>
                                    <p:animEffect transition="out" filter="circle(out)">
                                      <p:cBhvr>
                                        <p:cTn id="6" dur="2000"/>
                                        <p:tgtEl>
                                          <p:spTgt spid="474"/>
                                        </p:tgtEl>
                                      </p:cBhvr>
                                    </p:animEffect>
                                    <p:set>
                                      <p:cBhvr>
                                        <p:cTn id="7" dur="1" fill="hold">
                                          <p:stCondLst>
                                            <p:cond delay="1999"/>
                                          </p:stCondLst>
                                        </p:cTn>
                                        <p:tgtEl>
                                          <p:spTgt spid="474"/>
                                        </p:tgtEl>
                                        <p:attrNameLst>
                                          <p:attrName>style.visibility</p:attrName>
                                        </p:attrNameLst>
                                      </p:cBhvr>
                                      <p:to>
                                        <p:strVal val="hidden"/>
                                      </p:to>
                                    </p:set>
                                  </p:childTnLst>
                                </p:cTn>
                              </p:par>
                              <p:par>
                                <p:cTn id="8" presetID="6" presetClass="exit" presetSubtype="32" fill="hold" grpId="0" nodeType="withEffect" nodePh="1">
                                  <p:stCondLst>
                                    <p:cond delay="0"/>
                                  </p:stCondLst>
                                  <p:endCondLst>
                                    <p:cond evt="begin" delay="0">
                                      <p:tn val="8"/>
                                    </p:cond>
                                  </p:endCondLst>
                                  <p:childTnLst>
                                    <p:animEffect transition="out" filter="circle(out)">
                                      <p:cBhvr>
                                        <p:cTn id="9" dur="2000"/>
                                        <p:tgtEl>
                                          <p:spTgt spid="475"/>
                                        </p:tgtEl>
                                      </p:cBhvr>
                                    </p:animEffect>
                                    <p:set>
                                      <p:cBhvr>
                                        <p:cTn id="10" dur="1" fill="hold">
                                          <p:stCondLst>
                                            <p:cond delay="1999"/>
                                          </p:stCondLst>
                                        </p:cTn>
                                        <p:tgtEl>
                                          <p:spTgt spid="475"/>
                                        </p:tgtEl>
                                        <p:attrNameLst>
                                          <p:attrName>style.visibility</p:attrName>
                                        </p:attrNameLst>
                                      </p:cBhvr>
                                      <p:to>
                                        <p:strVal val="hidden"/>
                                      </p:to>
                                    </p:set>
                                  </p:childTnLst>
                                </p:cTn>
                              </p:par>
                              <p:par>
                                <p:cTn id="11" presetID="6" presetClass="exit" presetSubtype="32" fill="hold" nodeType="withEffect">
                                  <p:stCondLst>
                                    <p:cond delay="0"/>
                                  </p:stCondLst>
                                  <p:childTnLst>
                                    <p:animEffect transition="out" filter="circle(out)">
                                      <p:cBhvr>
                                        <p:cTn id="12" dur="2000"/>
                                        <p:tgtEl>
                                          <p:spTgt spid="476"/>
                                        </p:tgtEl>
                                      </p:cBhvr>
                                    </p:animEffect>
                                    <p:set>
                                      <p:cBhvr>
                                        <p:cTn id="13" dur="1" fill="hold">
                                          <p:stCondLst>
                                            <p:cond delay="1999"/>
                                          </p:stCondLst>
                                        </p:cTn>
                                        <p:tgtEl>
                                          <p:spTgt spid="476"/>
                                        </p:tgtEl>
                                        <p:attrNameLst>
                                          <p:attrName>style.visibility</p:attrName>
                                        </p:attrNameLst>
                                      </p:cBhvr>
                                      <p:to>
                                        <p:strVal val="hidden"/>
                                      </p:to>
                                    </p:set>
                                  </p:childTnLst>
                                </p:cTn>
                              </p:par>
                              <p:par>
                                <p:cTn id="14" presetID="6" presetClass="exit" presetSubtype="32" fill="hold" grpId="0" nodeType="withEffect">
                                  <p:stCondLst>
                                    <p:cond delay="0"/>
                                  </p:stCondLst>
                                  <p:childTnLst>
                                    <p:animEffect transition="out" filter="circle(out)">
                                      <p:cBhvr>
                                        <p:cTn id="15" dur="2000"/>
                                        <p:tgtEl>
                                          <p:spTgt spid="2"/>
                                        </p:tgtEl>
                                      </p:cBhvr>
                                    </p:animEffect>
                                    <p:set>
                                      <p:cBhvr>
                                        <p:cTn id="16"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 grpId="0"/>
      <p:bldP spid="475" grpId="0"/>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488"/>
        <p:cNvGrpSpPr/>
        <p:nvPr/>
      </p:nvGrpSpPr>
      <p:grpSpPr>
        <a:xfrm>
          <a:off x="0" y="0"/>
          <a:ext cx="0" cy="0"/>
          <a:chOff x="0" y="0"/>
          <a:chExt cx="0" cy="0"/>
        </a:xfrm>
      </p:grpSpPr>
      <p:pic>
        <p:nvPicPr>
          <p:cNvPr id="489" name="Google Shape;489;p60"/>
          <p:cNvPicPr preferRelativeResize="0"/>
          <p:nvPr/>
        </p:nvPicPr>
        <p:blipFill rotWithShape="1">
          <a:blip r:embed="rId4">
            <a:alphaModFix/>
          </a:blip>
          <a:srcRect/>
          <a:stretch/>
        </p:blipFill>
        <p:spPr>
          <a:xfrm>
            <a:off x="9915533" y="6151969"/>
            <a:ext cx="2276467" cy="706033"/>
          </a:xfrm>
          <a:prstGeom prst="rect">
            <a:avLst/>
          </a:prstGeom>
          <a:noFill/>
          <a:ln>
            <a:noFill/>
          </a:ln>
        </p:spPr>
      </p:pic>
      <p:cxnSp>
        <p:nvCxnSpPr>
          <p:cNvPr id="490" name="Google Shape;490;p60"/>
          <p:cNvCxnSpPr/>
          <p:nvPr/>
        </p:nvCxnSpPr>
        <p:spPr>
          <a:xfrm>
            <a:off x="0" y="6464596"/>
            <a:ext cx="9597656" cy="0"/>
          </a:xfrm>
          <a:prstGeom prst="straightConnector1">
            <a:avLst/>
          </a:prstGeom>
          <a:noFill/>
          <a:ln w="9525" cap="flat" cmpd="sng">
            <a:solidFill>
              <a:srgbClr val="3B7FF2"/>
            </a:solidFill>
            <a:prstDash val="solid"/>
            <a:round/>
            <a:headEnd type="none" w="sm" len="sm"/>
            <a:tailEnd type="none" w="sm" len="sm"/>
          </a:ln>
        </p:spPr>
      </p:cxnSp>
      <p:pic>
        <p:nvPicPr>
          <p:cNvPr id="7" name="Picture 6">
            <a:extLst>
              <a:ext uri="{FF2B5EF4-FFF2-40B4-BE49-F238E27FC236}">
                <a16:creationId xmlns:a16="http://schemas.microsoft.com/office/drawing/2014/main" id="{3F7FF315-6D6D-43C3-8FC8-630D7602009D}"/>
              </a:ext>
            </a:extLst>
          </p:cNvPr>
          <p:cNvPicPr>
            <a:picLocks noChangeAspect="1"/>
          </p:cNvPicPr>
          <p:nvPr/>
        </p:nvPicPr>
        <p:blipFill>
          <a:blip r:embed="rId5"/>
          <a:stretch>
            <a:fillRect/>
          </a:stretch>
        </p:blipFill>
        <p:spPr>
          <a:xfrm>
            <a:off x="1654548" y="301438"/>
            <a:ext cx="8667750" cy="5753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489"/>
                                        </p:tgtEl>
                                      </p:cBhvr>
                                    </p:animEffect>
                                    <p:set>
                                      <p:cBhvr>
                                        <p:cTn id="7" dur="1" fill="hold">
                                          <p:stCondLst>
                                            <p:cond delay="499"/>
                                          </p:stCondLst>
                                        </p:cTn>
                                        <p:tgtEl>
                                          <p:spTgt spid="489"/>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490"/>
                                        </p:tgtEl>
                                      </p:cBhvr>
                                    </p:animEffect>
                                    <p:set>
                                      <p:cBhvr>
                                        <p:cTn id="10" dur="1" fill="hold">
                                          <p:stCondLst>
                                            <p:cond delay="499"/>
                                          </p:stCondLst>
                                        </p:cTn>
                                        <p:tgtEl>
                                          <p:spTgt spid="490"/>
                                        </p:tgtEl>
                                        <p:attrNameLst>
                                          <p:attrName>style.visibility</p:attrName>
                                        </p:attrNameLst>
                                      </p:cBhvr>
                                      <p:to>
                                        <p:strVal val="hidden"/>
                                      </p:to>
                                    </p:set>
                                  </p:childTnLst>
                                </p:cTn>
                              </p:par>
                              <p:par>
                                <p:cTn id="11" presetID="22" presetClass="exit" presetSubtype="4" fill="hold" nodeType="withEffect">
                                  <p:stCondLst>
                                    <p:cond delay="0"/>
                                  </p:stCondLst>
                                  <p:childTnLst>
                                    <p:animEffect transition="out" filter="wipe(down)">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46"/>
        <p:cNvGrpSpPr/>
        <p:nvPr/>
      </p:nvGrpSpPr>
      <p:grpSpPr>
        <a:xfrm>
          <a:off x="0" y="0"/>
          <a:ext cx="0" cy="0"/>
          <a:chOff x="0" y="0"/>
          <a:chExt cx="0" cy="0"/>
        </a:xfrm>
      </p:grpSpPr>
      <p:sp>
        <p:nvSpPr>
          <p:cNvPr id="147" name="Google Shape;147;gf3a8d4be09_2_92"/>
          <p:cNvSpPr txBox="1">
            <a:spLocks noGrp="1"/>
          </p:cNvSpPr>
          <p:nvPr>
            <p:ph type="title"/>
          </p:nvPr>
        </p:nvSpPr>
        <p:spPr>
          <a:xfrm>
            <a:off x="228600" y="122387"/>
            <a:ext cx="10515600" cy="6739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GB" sz="4200" b="1" dirty="0">
                <a:latin typeface="Lucida Sans" panose="020B0602030504020204" pitchFamily="34" charset="0"/>
                <a:ea typeface="Times New Roman"/>
                <a:cs typeface="Times New Roman"/>
                <a:sym typeface="Times New Roman"/>
              </a:rPr>
              <a:t>PROJECT OVERVIEW AND SCOPE</a:t>
            </a:r>
            <a:endParaRPr sz="4200" b="1" dirty="0">
              <a:latin typeface="Lucida Sans" panose="020B0602030504020204" pitchFamily="34" charset="0"/>
              <a:ea typeface="Times New Roman"/>
              <a:cs typeface="Times New Roman"/>
              <a:sym typeface="Times New Roman"/>
            </a:endParaRPr>
          </a:p>
        </p:txBody>
      </p:sp>
      <p:sp>
        <p:nvSpPr>
          <p:cNvPr id="148" name="Google Shape;148;gf3a8d4be09_2_92"/>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pic>
        <p:nvPicPr>
          <p:cNvPr id="149" name="Google Shape;149;gf3a8d4be09_2_92"/>
          <p:cNvPicPr preferRelativeResize="0"/>
          <p:nvPr/>
        </p:nvPicPr>
        <p:blipFill rotWithShape="1">
          <a:blip r:embed="rId4">
            <a:alphaModFix/>
          </a:blip>
          <a:srcRect/>
          <a:stretch/>
        </p:blipFill>
        <p:spPr>
          <a:xfrm>
            <a:off x="9580951" y="6040102"/>
            <a:ext cx="2592012" cy="805375"/>
          </a:xfrm>
          <a:prstGeom prst="rect">
            <a:avLst/>
          </a:prstGeom>
          <a:noFill/>
          <a:ln>
            <a:noFill/>
          </a:ln>
        </p:spPr>
      </p:pic>
      <p:sp>
        <p:nvSpPr>
          <p:cNvPr id="151" name="Google Shape;151;gf3a8d4be09_2_92"/>
          <p:cNvSpPr txBox="1"/>
          <p:nvPr/>
        </p:nvSpPr>
        <p:spPr>
          <a:xfrm>
            <a:off x="6053425" y="2493975"/>
            <a:ext cx="3409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2" name="Google Shape;152;gf3a8d4be09_2_92"/>
          <p:cNvSpPr txBox="1"/>
          <p:nvPr/>
        </p:nvSpPr>
        <p:spPr>
          <a:xfrm>
            <a:off x="5938500" y="3792975"/>
            <a:ext cx="3275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Calibri"/>
              <a:ea typeface="Calibri"/>
              <a:cs typeface="Calibri"/>
              <a:sym typeface="Calibri"/>
            </a:endParaRPr>
          </a:p>
        </p:txBody>
      </p:sp>
      <p:pic>
        <p:nvPicPr>
          <p:cNvPr id="2" name="Picture 1">
            <a:extLst>
              <a:ext uri="{FF2B5EF4-FFF2-40B4-BE49-F238E27FC236}">
                <a16:creationId xmlns:a16="http://schemas.microsoft.com/office/drawing/2014/main" id="{61357265-B109-4A6A-AA1A-2A93652CF498}"/>
              </a:ext>
            </a:extLst>
          </p:cNvPr>
          <p:cNvPicPr>
            <a:picLocks noChangeAspect="1"/>
          </p:cNvPicPr>
          <p:nvPr/>
        </p:nvPicPr>
        <p:blipFill>
          <a:blip r:embed="rId5"/>
          <a:stretch>
            <a:fillRect/>
          </a:stretch>
        </p:blipFill>
        <p:spPr>
          <a:xfrm>
            <a:off x="264828" y="2493975"/>
            <a:ext cx="11662343" cy="3339553"/>
          </a:xfrm>
          <a:prstGeom prst="rect">
            <a:avLst/>
          </a:prstGeom>
          <a:solidFill>
            <a:schemeClr val="accent2"/>
          </a:solidFill>
          <a:ln>
            <a:solidFill>
              <a:schemeClr val="accent4">
                <a:lumMod val="50000"/>
              </a:schemeClr>
            </a:solidFill>
          </a:ln>
          <a:effectLst>
            <a:glow rad="101600">
              <a:schemeClr val="tx1">
                <a:alpha val="60000"/>
              </a:schemeClr>
            </a:glow>
            <a:outerShdw blurRad="63500" sx="102000" sy="102000" algn="ctr" rotWithShape="0">
              <a:prstClr val="black">
                <a:alpha val="40000"/>
              </a:prstClr>
            </a:outerShdw>
          </a:effectLst>
          <a:scene3d>
            <a:camera prst="orthographicFront"/>
            <a:lightRig rig="threePt" dir="t"/>
          </a:scene3d>
          <a:sp3d>
            <a:bevelT prst="angle"/>
          </a:sp3d>
        </p:spPr>
      </p:pic>
      <p:sp>
        <p:nvSpPr>
          <p:cNvPr id="3" name="TextBox 2">
            <a:extLst>
              <a:ext uri="{FF2B5EF4-FFF2-40B4-BE49-F238E27FC236}">
                <a16:creationId xmlns:a16="http://schemas.microsoft.com/office/drawing/2014/main" id="{5AB78D3B-1DE3-4A72-A2A4-2F56218544CB}"/>
              </a:ext>
            </a:extLst>
          </p:cNvPr>
          <p:cNvSpPr txBox="1"/>
          <p:nvPr/>
        </p:nvSpPr>
        <p:spPr>
          <a:xfrm>
            <a:off x="3294784" y="1586081"/>
            <a:ext cx="6825673" cy="584775"/>
          </a:xfrm>
          <a:prstGeom prst="rect">
            <a:avLst/>
          </a:prstGeom>
          <a:noFill/>
        </p:spPr>
        <p:txBody>
          <a:bodyPr wrap="square" rtlCol="0">
            <a:spAutoFit/>
          </a:bodyPr>
          <a:lstStyle/>
          <a:p>
            <a:r>
              <a:rPr lang="en-GB" sz="3200" b="1" dirty="0">
                <a:latin typeface="Lucida Sans" panose="020B0602030504020204" pitchFamily="34" charset="0"/>
              </a:rPr>
              <a:t>PROJECT ARCHITECTURE</a:t>
            </a:r>
            <a:endParaRPr lang="en-IN" sz="3200" b="1" dirty="0">
              <a:latin typeface="Lucida Sans" panose="020B06020305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barn(inVertical)">
                                      <p:cBhvr>
                                        <p:cTn id="7" dur="500"/>
                                        <p:tgtEl>
                                          <p:spTgt spid="14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8"/>
                                        </p:tgtEl>
                                        <p:attrNameLst>
                                          <p:attrName>style.visibility</p:attrName>
                                        </p:attrNameLst>
                                      </p:cBhvr>
                                      <p:to>
                                        <p:strVal val="visible"/>
                                      </p:to>
                                    </p:set>
                                    <p:animEffect transition="in" filter="barn(inVertical)">
                                      <p:cBhvr>
                                        <p:cTn id="10" dur="500"/>
                                        <p:tgtEl>
                                          <p:spTgt spid="148"/>
                                        </p:tgtEl>
                                      </p:cBhvr>
                                    </p:animEffect>
                                  </p:childTnLst>
                                </p:cTn>
                              </p:par>
                              <p:par>
                                <p:cTn id="11" presetID="16" presetClass="entr" presetSubtype="21"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barn(inVertical)">
                                      <p:cBhvr>
                                        <p:cTn id="13" dur="500"/>
                                        <p:tgtEl>
                                          <p:spTgt spid="149"/>
                                        </p:tgtEl>
                                      </p:cBhvr>
                                    </p:animEffect>
                                  </p:childTnLst>
                                </p:cTn>
                              </p:par>
                              <p:par>
                                <p:cTn id="14" presetID="16" presetClass="entr" presetSubtype="21" fill="hold" grpId="0" nodeType="withEffect" nodePh="1">
                                  <p:stCondLst>
                                    <p:cond delay="0"/>
                                  </p:stCondLst>
                                  <p:endCondLst>
                                    <p:cond evt="begin" delay="0">
                                      <p:tn val="14"/>
                                    </p:cond>
                                  </p:endCondLst>
                                  <p:childTnLst>
                                    <p:set>
                                      <p:cBhvr>
                                        <p:cTn id="15" dur="1" fill="hold">
                                          <p:stCondLst>
                                            <p:cond delay="0"/>
                                          </p:stCondLst>
                                        </p:cTn>
                                        <p:tgtEl>
                                          <p:spTgt spid="151"/>
                                        </p:tgtEl>
                                        <p:attrNameLst>
                                          <p:attrName>style.visibility</p:attrName>
                                        </p:attrNameLst>
                                      </p:cBhvr>
                                      <p:to>
                                        <p:strVal val="visible"/>
                                      </p:to>
                                    </p:set>
                                    <p:animEffect transition="in" filter="barn(inVertical)">
                                      <p:cBhvr>
                                        <p:cTn id="16" dur="500"/>
                                        <p:tgtEl>
                                          <p:spTgt spid="151"/>
                                        </p:tgtEl>
                                      </p:cBhvr>
                                    </p:animEffect>
                                  </p:childTnLst>
                                </p:cTn>
                              </p:par>
                              <p:par>
                                <p:cTn id="17" presetID="16" presetClass="entr" presetSubtype="21" fill="hold" grpId="0" nodeType="withEffect" nodePh="1">
                                  <p:stCondLst>
                                    <p:cond delay="0"/>
                                  </p:stCondLst>
                                  <p:endCondLst>
                                    <p:cond evt="begin" delay="0">
                                      <p:tn val="17"/>
                                    </p:cond>
                                  </p:endCondLst>
                                  <p:childTnLst>
                                    <p:set>
                                      <p:cBhvr>
                                        <p:cTn id="18" dur="1" fill="hold">
                                          <p:stCondLst>
                                            <p:cond delay="0"/>
                                          </p:stCondLst>
                                        </p:cTn>
                                        <p:tgtEl>
                                          <p:spTgt spid="152"/>
                                        </p:tgtEl>
                                        <p:attrNameLst>
                                          <p:attrName>style.visibility</p:attrName>
                                        </p:attrNameLst>
                                      </p:cBhvr>
                                      <p:to>
                                        <p:strVal val="visible"/>
                                      </p:to>
                                    </p:set>
                                    <p:animEffect transition="in" filter="barn(inVertical)">
                                      <p:cBhvr>
                                        <p:cTn id="19" dur="500"/>
                                        <p:tgtEl>
                                          <p:spTgt spid="152"/>
                                        </p:tgtEl>
                                      </p:cBhvr>
                                    </p:animEffect>
                                  </p:childTnLst>
                                </p:cTn>
                              </p:par>
                              <p:par>
                                <p:cTn id="20" presetID="16" presetClass="entr" presetSubtype="21"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inVertical)">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P spid="148" grpId="0"/>
      <p:bldP spid="151" grpId="0"/>
      <p:bldP spid="15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46"/>
        <p:cNvGrpSpPr/>
        <p:nvPr/>
      </p:nvGrpSpPr>
      <p:grpSpPr>
        <a:xfrm>
          <a:off x="0" y="0"/>
          <a:ext cx="0" cy="0"/>
          <a:chOff x="0" y="0"/>
          <a:chExt cx="0" cy="0"/>
        </a:xfrm>
      </p:grpSpPr>
      <p:sp>
        <p:nvSpPr>
          <p:cNvPr id="147" name="Google Shape;147;gf3a8d4be09_2_92"/>
          <p:cNvSpPr txBox="1">
            <a:spLocks noGrp="1"/>
          </p:cNvSpPr>
          <p:nvPr>
            <p:ph type="title"/>
          </p:nvPr>
        </p:nvSpPr>
        <p:spPr>
          <a:xfrm>
            <a:off x="228600" y="122387"/>
            <a:ext cx="10515600" cy="6739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GB" sz="4200" b="1" dirty="0">
                <a:latin typeface="Lucida Sans" panose="020B0602030504020204" pitchFamily="34" charset="0"/>
                <a:ea typeface="Times New Roman"/>
                <a:cs typeface="Times New Roman"/>
                <a:sym typeface="Times New Roman"/>
              </a:rPr>
              <a:t>BUSINESS PROBLEM</a:t>
            </a:r>
            <a:endParaRPr sz="4200" b="1" dirty="0">
              <a:latin typeface="Lucida Sans" panose="020B0602030504020204" pitchFamily="34" charset="0"/>
              <a:ea typeface="Times New Roman"/>
              <a:cs typeface="Times New Roman"/>
              <a:sym typeface="Times New Roman"/>
            </a:endParaRPr>
          </a:p>
        </p:txBody>
      </p:sp>
      <p:sp>
        <p:nvSpPr>
          <p:cNvPr id="148" name="Google Shape;148;gf3a8d4be09_2_92"/>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atin typeface="Lucida Sans" panose="020B0602030504020204" pitchFamily="34" charset="0"/>
              </a:rPr>
              <a:t>6</a:t>
            </a:fld>
            <a:endParaRPr>
              <a:latin typeface="Lucida Sans" panose="020B0602030504020204" pitchFamily="34" charset="0"/>
            </a:endParaRPr>
          </a:p>
        </p:txBody>
      </p:sp>
      <p:pic>
        <p:nvPicPr>
          <p:cNvPr id="149" name="Google Shape;149;gf3a8d4be09_2_92"/>
          <p:cNvPicPr preferRelativeResize="0"/>
          <p:nvPr/>
        </p:nvPicPr>
        <p:blipFill rotWithShape="1">
          <a:blip r:embed="rId4">
            <a:alphaModFix/>
          </a:blip>
          <a:srcRect/>
          <a:stretch/>
        </p:blipFill>
        <p:spPr>
          <a:xfrm>
            <a:off x="9580951" y="6040102"/>
            <a:ext cx="2592012" cy="805375"/>
          </a:xfrm>
          <a:prstGeom prst="rect">
            <a:avLst/>
          </a:prstGeom>
          <a:noFill/>
          <a:ln>
            <a:noFill/>
          </a:ln>
        </p:spPr>
      </p:pic>
      <p:sp>
        <p:nvSpPr>
          <p:cNvPr id="2" name="TextBox 1">
            <a:extLst>
              <a:ext uri="{FF2B5EF4-FFF2-40B4-BE49-F238E27FC236}">
                <a16:creationId xmlns:a16="http://schemas.microsoft.com/office/drawing/2014/main" id="{AC6C9E51-D9C8-4FEE-A8A4-859E1441429C}"/>
              </a:ext>
            </a:extLst>
          </p:cNvPr>
          <p:cNvSpPr txBox="1"/>
          <p:nvPr/>
        </p:nvSpPr>
        <p:spPr>
          <a:xfrm>
            <a:off x="409656" y="1767006"/>
            <a:ext cx="5031920" cy="3323987"/>
          </a:xfrm>
          <a:prstGeom prst="rect">
            <a:avLst/>
          </a:prstGeom>
          <a:noFill/>
        </p:spPr>
        <p:txBody>
          <a:bodyPr wrap="square" rtlCol="0">
            <a:spAutoFit/>
          </a:bodyPr>
          <a:lstStyle/>
          <a:p>
            <a:pPr marL="571500" indent="-571500">
              <a:buFont typeface="Wingdings" panose="05000000000000000000" pitchFamily="2" charset="2"/>
              <a:buChar char="§"/>
            </a:pPr>
            <a:r>
              <a:rPr lang="en-GB" sz="3000" dirty="0">
                <a:latin typeface="Lucida Sans" panose="020B0602030504020204" pitchFamily="34" charset="0"/>
                <a:ea typeface="Verdana" panose="020B0604030504040204" pitchFamily="34" charset="0"/>
              </a:rPr>
              <a:t>No of pallets to be stored in the inventory for shipping for different customers is very volatile leading to understocking and overstocking</a:t>
            </a:r>
            <a:endParaRPr lang="en-IN" sz="3000" dirty="0">
              <a:latin typeface="Lucida Sans" panose="020B0602030504020204" pitchFamily="34" charset="0"/>
              <a:ea typeface="Verdana" panose="020B0604030504040204" pitchFamily="34" charset="0"/>
            </a:endParaRPr>
          </a:p>
        </p:txBody>
      </p:sp>
      <p:pic>
        <p:nvPicPr>
          <p:cNvPr id="1026" name="Picture 2" descr="https://wepik.com/api/image/ai/9b05253e-9520-4f23-9b82-75a18e95972b?thumb=1">
            <a:extLst>
              <a:ext uri="{FF2B5EF4-FFF2-40B4-BE49-F238E27FC236}">
                <a16:creationId xmlns:a16="http://schemas.microsoft.com/office/drawing/2014/main" id="{82D9A973-2DA1-4B39-A979-F7A1462F15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3674" y="1676620"/>
            <a:ext cx="5718670" cy="3644554"/>
          </a:xfrm>
          <a:prstGeom prst="rect">
            <a:avLst/>
          </a:prstGeom>
          <a:noFill/>
          <a:effectLst>
            <a:glow rad="139700">
              <a:schemeClr val="accent6">
                <a:satMod val="175000"/>
                <a:alpha val="40000"/>
              </a:schemeClr>
            </a:glow>
          </a:effectLst>
          <a:scene3d>
            <a:camera prst="obliqueTopRight"/>
            <a:lightRig rig="threePt" dir="t"/>
          </a:scene3d>
          <a:sp3d>
            <a:bevelT prst="relaxedInset"/>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13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circle(in)">
                                      <p:cBhvr>
                                        <p:cTn id="7" dur="2000"/>
                                        <p:tgtEl>
                                          <p:spTgt spid="14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48"/>
                                        </p:tgtEl>
                                        <p:attrNameLst>
                                          <p:attrName>style.visibility</p:attrName>
                                        </p:attrNameLst>
                                      </p:cBhvr>
                                      <p:to>
                                        <p:strVal val="visible"/>
                                      </p:to>
                                    </p:set>
                                    <p:animEffect transition="in" filter="circle(in)">
                                      <p:cBhvr>
                                        <p:cTn id="10" dur="2000"/>
                                        <p:tgtEl>
                                          <p:spTgt spid="148"/>
                                        </p:tgtEl>
                                      </p:cBhvr>
                                    </p:animEffect>
                                  </p:childTnLst>
                                </p:cTn>
                              </p:par>
                              <p:par>
                                <p:cTn id="11" presetID="6" presetClass="entr" presetSubtype="16"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circle(in)">
                                      <p:cBhvr>
                                        <p:cTn id="13" dur="2000"/>
                                        <p:tgtEl>
                                          <p:spTgt spid="149"/>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circle(in)">
                                      <p:cBhvr>
                                        <p:cTn id="16" dur="2000"/>
                                        <p:tgtEl>
                                          <p:spTgt spid="2"/>
                                        </p:tgtEl>
                                      </p:cBhvr>
                                    </p:animEffect>
                                  </p:childTnLst>
                                </p:cTn>
                              </p:par>
                              <p:par>
                                <p:cTn id="17" presetID="6" presetClass="entr" presetSubtype="16"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circle(in)">
                                      <p:cBhvr>
                                        <p:cTn id="19"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P spid="148"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5"/>
        <p:cNvGrpSpPr/>
        <p:nvPr/>
      </p:nvGrpSpPr>
      <p:grpSpPr>
        <a:xfrm>
          <a:off x="0" y="0"/>
          <a:ext cx="0" cy="0"/>
          <a:chOff x="0" y="0"/>
          <a:chExt cx="0" cy="0"/>
        </a:xfrm>
      </p:grpSpPr>
      <p:sp>
        <p:nvSpPr>
          <p:cNvPr id="176" name="Google Shape;176;p14"/>
          <p:cNvSpPr txBox="1">
            <a:spLocks noGrp="1"/>
          </p:cNvSpPr>
          <p:nvPr>
            <p:ph type="title"/>
          </p:nvPr>
        </p:nvSpPr>
        <p:spPr>
          <a:xfrm>
            <a:off x="802180" y="1450620"/>
            <a:ext cx="8554562" cy="4302625"/>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SzPts val="1200"/>
              <a:buNone/>
            </a:pPr>
            <a:endParaRPr sz="1800" b="1" dirty="0">
              <a:latin typeface="Lucida Sans" panose="020B0602030504020204" pitchFamily="34" charset="0"/>
              <a:ea typeface="Times New Roman"/>
              <a:cs typeface="Times New Roman"/>
              <a:sym typeface="Times New Roman"/>
            </a:endParaRPr>
          </a:p>
          <a:p>
            <a:pPr marL="0" lvl="0" indent="0" algn="l" rtl="0">
              <a:lnSpc>
                <a:spcPct val="90000"/>
              </a:lnSpc>
              <a:spcBef>
                <a:spcPts val="0"/>
              </a:spcBef>
              <a:spcAft>
                <a:spcPts val="0"/>
              </a:spcAft>
              <a:buSzPts val="1200"/>
              <a:buNone/>
            </a:pPr>
            <a:r>
              <a:rPr lang="en-US" sz="2200" dirty="0">
                <a:latin typeface="Lucida Sans" panose="020B0602030504020204" pitchFamily="34" charset="0"/>
                <a:ea typeface="Verdana" panose="020B0604030504040204" pitchFamily="34" charset="0"/>
                <a:cs typeface="Times New Roman"/>
                <a:sym typeface="Times New Roman"/>
              </a:rPr>
              <a:t>There are six stages of CRISP-ML(Q) Methodology</a:t>
            </a:r>
            <a:endParaRPr sz="2200" dirty="0">
              <a:latin typeface="Lucida Sans" panose="020B0602030504020204" pitchFamily="34" charset="0"/>
              <a:ea typeface="Verdana" panose="020B0604030504040204" pitchFamily="34" charset="0"/>
              <a:cs typeface="Times New Roman"/>
              <a:sym typeface="Times New Roman"/>
            </a:endParaRPr>
          </a:p>
          <a:p>
            <a:pPr marL="0" lvl="0" indent="0" algn="l" rtl="0">
              <a:lnSpc>
                <a:spcPct val="90000"/>
              </a:lnSpc>
              <a:spcBef>
                <a:spcPts val="0"/>
              </a:spcBef>
              <a:spcAft>
                <a:spcPts val="0"/>
              </a:spcAft>
              <a:buSzPts val="1200"/>
              <a:buNone/>
            </a:pPr>
            <a:endParaRPr sz="2200" dirty="0">
              <a:latin typeface="Lucida Sans" panose="020B0602030504020204" pitchFamily="34" charset="0"/>
              <a:ea typeface="Verdana" panose="020B0604030504040204" pitchFamily="34" charset="0"/>
              <a:cs typeface="Times New Roman"/>
              <a:sym typeface="Times New Roman"/>
            </a:endParaRPr>
          </a:p>
          <a:p>
            <a:pPr marL="0" lvl="0" indent="0" algn="l" rtl="0">
              <a:lnSpc>
                <a:spcPct val="90000"/>
              </a:lnSpc>
              <a:spcBef>
                <a:spcPts val="0"/>
              </a:spcBef>
              <a:spcAft>
                <a:spcPts val="0"/>
              </a:spcAft>
              <a:buSzPts val="1200"/>
              <a:buNone/>
            </a:pPr>
            <a:r>
              <a:rPr lang="en-US" sz="2200" dirty="0">
                <a:latin typeface="Lucida Sans" panose="020B0602030504020204" pitchFamily="34" charset="0"/>
                <a:ea typeface="Verdana" panose="020B0604030504040204" pitchFamily="34" charset="0"/>
                <a:cs typeface="Times New Roman"/>
                <a:sym typeface="Times New Roman"/>
              </a:rPr>
              <a:t>1.Business and data understanding</a:t>
            </a:r>
            <a:endParaRPr sz="2200" dirty="0">
              <a:latin typeface="Lucida Sans" panose="020B0602030504020204" pitchFamily="34" charset="0"/>
              <a:ea typeface="Verdana" panose="020B0604030504040204" pitchFamily="34" charset="0"/>
              <a:cs typeface="Times New Roman"/>
              <a:sym typeface="Times New Roman"/>
            </a:endParaRPr>
          </a:p>
          <a:p>
            <a:pPr marL="0" lvl="0" indent="0" algn="l" rtl="0">
              <a:lnSpc>
                <a:spcPct val="90000"/>
              </a:lnSpc>
              <a:spcBef>
                <a:spcPts val="0"/>
              </a:spcBef>
              <a:spcAft>
                <a:spcPts val="0"/>
              </a:spcAft>
              <a:buSzPts val="1200"/>
              <a:buNone/>
            </a:pPr>
            <a:endParaRPr sz="2200" dirty="0">
              <a:latin typeface="Lucida Sans" panose="020B0602030504020204" pitchFamily="34" charset="0"/>
              <a:ea typeface="Verdana" panose="020B0604030504040204" pitchFamily="34" charset="0"/>
              <a:cs typeface="Times New Roman"/>
              <a:sym typeface="Times New Roman"/>
            </a:endParaRPr>
          </a:p>
          <a:p>
            <a:pPr marL="0" lvl="0" indent="0" algn="l" rtl="0">
              <a:lnSpc>
                <a:spcPct val="90000"/>
              </a:lnSpc>
              <a:spcBef>
                <a:spcPts val="0"/>
              </a:spcBef>
              <a:spcAft>
                <a:spcPts val="0"/>
              </a:spcAft>
              <a:buSzPts val="1200"/>
              <a:buNone/>
            </a:pPr>
            <a:r>
              <a:rPr lang="en-US" sz="2200" dirty="0">
                <a:latin typeface="Lucida Sans" panose="020B0602030504020204" pitchFamily="34" charset="0"/>
                <a:ea typeface="Verdana" panose="020B0604030504040204" pitchFamily="34" charset="0"/>
                <a:cs typeface="Times New Roman"/>
                <a:sym typeface="Times New Roman"/>
              </a:rPr>
              <a:t>2.Data preparation</a:t>
            </a:r>
            <a:endParaRPr sz="2200" dirty="0">
              <a:latin typeface="Lucida Sans" panose="020B0602030504020204" pitchFamily="34" charset="0"/>
              <a:ea typeface="Verdana" panose="020B0604030504040204" pitchFamily="34" charset="0"/>
              <a:cs typeface="Times New Roman"/>
              <a:sym typeface="Times New Roman"/>
            </a:endParaRPr>
          </a:p>
          <a:p>
            <a:pPr marL="0" lvl="0" indent="0" algn="l" rtl="0">
              <a:lnSpc>
                <a:spcPct val="90000"/>
              </a:lnSpc>
              <a:spcBef>
                <a:spcPts val="0"/>
              </a:spcBef>
              <a:spcAft>
                <a:spcPts val="0"/>
              </a:spcAft>
              <a:buSzPts val="1200"/>
              <a:buNone/>
            </a:pPr>
            <a:endParaRPr sz="2200" dirty="0">
              <a:latin typeface="Lucida Sans" panose="020B0602030504020204" pitchFamily="34" charset="0"/>
              <a:ea typeface="Verdana" panose="020B0604030504040204" pitchFamily="34" charset="0"/>
              <a:cs typeface="Times New Roman"/>
              <a:sym typeface="Times New Roman"/>
            </a:endParaRPr>
          </a:p>
          <a:p>
            <a:pPr marL="0" lvl="0" indent="0" algn="l" rtl="0">
              <a:lnSpc>
                <a:spcPct val="90000"/>
              </a:lnSpc>
              <a:spcBef>
                <a:spcPts val="0"/>
              </a:spcBef>
              <a:spcAft>
                <a:spcPts val="0"/>
              </a:spcAft>
              <a:buSzPts val="1200"/>
              <a:buNone/>
            </a:pPr>
            <a:r>
              <a:rPr lang="en-US" sz="2200" dirty="0">
                <a:latin typeface="Lucida Sans" panose="020B0602030504020204" pitchFamily="34" charset="0"/>
                <a:ea typeface="Verdana" panose="020B0604030504040204" pitchFamily="34" charset="0"/>
                <a:cs typeface="Times New Roman"/>
                <a:sym typeface="Times New Roman"/>
              </a:rPr>
              <a:t>3.model building </a:t>
            </a:r>
            <a:endParaRPr sz="2200" dirty="0">
              <a:latin typeface="Lucida Sans" panose="020B0602030504020204" pitchFamily="34" charset="0"/>
              <a:ea typeface="Verdana" panose="020B0604030504040204" pitchFamily="34" charset="0"/>
              <a:cs typeface="Times New Roman"/>
              <a:sym typeface="Times New Roman"/>
            </a:endParaRPr>
          </a:p>
          <a:p>
            <a:pPr marL="0" lvl="0" indent="0" algn="l" rtl="0">
              <a:lnSpc>
                <a:spcPct val="90000"/>
              </a:lnSpc>
              <a:spcBef>
                <a:spcPts val="0"/>
              </a:spcBef>
              <a:spcAft>
                <a:spcPts val="0"/>
              </a:spcAft>
              <a:buSzPts val="1200"/>
              <a:buNone/>
            </a:pPr>
            <a:endParaRPr sz="2200" dirty="0">
              <a:latin typeface="Lucida Sans" panose="020B0602030504020204" pitchFamily="34" charset="0"/>
              <a:ea typeface="Verdana" panose="020B0604030504040204" pitchFamily="34" charset="0"/>
              <a:cs typeface="Times New Roman"/>
              <a:sym typeface="Times New Roman"/>
            </a:endParaRPr>
          </a:p>
          <a:p>
            <a:pPr marL="0" lvl="0" indent="0" algn="l" rtl="0">
              <a:lnSpc>
                <a:spcPct val="90000"/>
              </a:lnSpc>
              <a:spcBef>
                <a:spcPts val="0"/>
              </a:spcBef>
              <a:spcAft>
                <a:spcPts val="0"/>
              </a:spcAft>
              <a:buSzPts val="1200"/>
              <a:buNone/>
            </a:pPr>
            <a:r>
              <a:rPr lang="en-US" sz="2200" dirty="0">
                <a:latin typeface="Lucida Sans" panose="020B0602030504020204" pitchFamily="34" charset="0"/>
                <a:ea typeface="Verdana" panose="020B0604030504040204" pitchFamily="34" charset="0"/>
                <a:cs typeface="Times New Roman"/>
                <a:sym typeface="Times New Roman"/>
              </a:rPr>
              <a:t>4.Model evaluation</a:t>
            </a:r>
            <a:endParaRPr sz="2200" dirty="0">
              <a:latin typeface="Lucida Sans" panose="020B0602030504020204" pitchFamily="34" charset="0"/>
              <a:ea typeface="Verdana" panose="020B0604030504040204" pitchFamily="34" charset="0"/>
              <a:cs typeface="Times New Roman"/>
              <a:sym typeface="Times New Roman"/>
            </a:endParaRPr>
          </a:p>
          <a:p>
            <a:pPr marL="0" lvl="0" indent="0" algn="l" rtl="0">
              <a:lnSpc>
                <a:spcPct val="90000"/>
              </a:lnSpc>
              <a:spcBef>
                <a:spcPts val="0"/>
              </a:spcBef>
              <a:spcAft>
                <a:spcPts val="0"/>
              </a:spcAft>
              <a:buSzPts val="1200"/>
              <a:buNone/>
            </a:pPr>
            <a:endParaRPr sz="2200" dirty="0">
              <a:latin typeface="Lucida Sans" panose="020B0602030504020204" pitchFamily="34" charset="0"/>
              <a:ea typeface="Verdana" panose="020B0604030504040204" pitchFamily="34" charset="0"/>
              <a:cs typeface="Times New Roman"/>
              <a:sym typeface="Times New Roman"/>
            </a:endParaRPr>
          </a:p>
          <a:p>
            <a:pPr marL="0" lvl="0" indent="0" algn="l" rtl="0">
              <a:lnSpc>
                <a:spcPct val="90000"/>
              </a:lnSpc>
              <a:spcBef>
                <a:spcPts val="0"/>
              </a:spcBef>
              <a:spcAft>
                <a:spcPts val="0"/>
              </a:spcAft>
              <a:buSzPts val="1200"/>
              <a:buNone/>
            </a:pPr>
            <a:r>
              <a:rPr lang="en-US" sz="2200" dirty="0">
                <a:latin typeface="Lucida Sans" panose="020B0602030504020204" pitchFamily="34" charset="0"/>
                <a:ea typeface="Verdana" panose="020B0604030504040204" pitchFamily="34" charset="0"/>
                <a:cs typeface="Times New Roman"/>
                <a:sym typeface="Times New Roman"/>
              </a:rPr>
              <a:t>5.Model deployment</a:t>
            </a:r>
            <a:endParaRPr sz="2200" dirty="0">
              <a:latin typeface="Lucida Sans" panose="020B0602030504020204" pitchFamily="34" charset="0"/>
              <a:ea typeface="Verdana" panose="020B0604030504040204" pitchFamily="34" charset="0"/>
              <a:cs typeface="Times New Roman"/>
              <a:sym typeface="Times New Roman"/>
            </a:endParaRPr>
          </a:p>
          <a:p>
            <a:pPr marL="0" lvl="0" indent="0" algn="l" rtl="0">
              <a:lnSpc>
                <a:spcPct val="90000"/>
              </a:lnSpc>
              <a:spcBef>
                <a:spcPts val="0"/>
              </a:spcBef>
              <a:spcAft>
                <a:spcPts val="0"/>
              </a:spcAft>
              <a:buSzPts val="1200"/>
              <a:buNone/>
            </a:pPr>
            <a:endParaRPr sz="2200" dirty="0">
              <a:latin typeface="Lucida Sans" panose="020B0602030504020204" pitchFamily="34" charset="0"/>
              <a:ea typeface="Verdana" panose="020B0604030504040204" pitchFamily="34" charset="0"/>
              <a:cs typeface="Times New Roman"/>
              <a:sym typeface="Times New Roman"/>
            </a:endParaRPr>
          </a:p>
          <a:p>
            <a:pPr marL="0" lvl="0" indent="0" algn="l" rtl="0">
              <a:lnSpc>
                <a:spcPct val="90000"/>
              </a:lnSpc>
              <a:spcBef>
                <a:spcPts val="0"/>
              </a:spcBef>
              <a:spcAft>
                <a:spcPts val="0"/>
              </a:spcAft>
              <a:buSzPts val="1200"/>
              <a:buNone/>
            </a:pPr>
            <a:r>
              <a:rPr lang="en-US" sz="2200" dirty="0">
                <a:latin typeface="Lucida Sans" panose="020B0602030504020204" pitchFamily="34" charset="0"/>
                <a:ea typeface="Verdana" panose="020B0604030504040204" pitchFamily="34" charset="0"/>
                <a:cs typeface="Times New Roman"/>
                <a:sym typeface="Times New Roman"/>
              </a:rPr>
              <a:t>6.Monitoring and maintenance</a:t>
            </a:r>
            <a:endParaRPr sz="2200" dirty="0">
              <a:latin typeface="Lucida Sans" panose="020B0602030504020204" pitchFamily="34" charset="0"/>
              <a:ea typeface="Verdana" panose="020B0604030504040204" pitchFamily="34" charset="0"/>
              <a:cs typeface="Times New Roman"/>
              <a:sym typeface="Times New Roman"/>
            </a:endParaRPr>
          </a:p>
        </p:txBody>
      </p:sp>
      <p:pic>
        <p:nvPicPr>
          <p:cNvPr id="177" name="Google Shape;177;p14"/>
          <p:cNvPicPr preferRelativeResize="0"/>
          <p:nvPr/>
        </p:nvPicPr>
        <p:blipFill rotWithShape="1">
          <a:blip r:embed="rId4">
            <a:alphaModFix/>
          </a:blip>
          <a:srcRect/>
          <a:stretch/>
        </p:blipFill>
        <p:spPr>
          <a:xfrm>
            <a:off x="9599988" y="6082835"/>
            <a:ext cx="2592012" cy="805375"/>
          </a:xfrm>
          <a:prstGeom prst="rect">
            <a:avLst/>
          </a:prstGeom>
          <a:noFill/>
          <a:ln>
            <a:noFill/>
          </a:ln>
        </p:spPr>
      </p:pic>
      <p:sp>
        <p:nvSpPr>
          <p:cNvPr id="4" name="Google Shape;139;gf3a8d4be09_2_180">
            <a:extLst>
              <a:ext uri="{FF2B5EF4-FFF2-40B4-BE49-F238E27FC236}">
                <a16:creationId xmlns:a16="http://schemas.microsoft.com/office/drawing/2014/main" id="{64DFB0D3-2D89-4374-9325-CFF654DD671D}"/>
              </a:ext>
            </a:extLst>
          </p:cNvPr>
          <p:cNvSpPr txBox="1">
            <a:spLocks/>
          </p:cNvSpPr>
          <p:nvPr/>
        </p:nvSpPr>
        <p:spPr>
          <a:xfrm>
            <a:off x="163275" y="83451"/>
            <a:ext cx="9832372" cy="701640"/>
          </a:xfrm>
          <a:prstGeom prst="rect">
            <a:avLst/>
          </a:prstGeom>
          <a:noFill/>
          <a:ln>
            <a:noFill/>
          </a:ln>
        </p:spPr>
        <p:txBody>
          <a:bodyPr spcFirstLastPara="1" wrap="square" lIns="91400" tIns="45675" rIns="91400" bIns="45675"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000"/>
              <a:buFont typeface="Georgia"/>
              <a:buNone/>
              <a:defRPr sz="31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4400" b="1" dirty="0">
                <a:latin typeface="Lucida Sans" panose="020B0602030504020204" pitchFamily="34" charset="0"/>
                <a:ea typeface="Times New Roman"/>
                <a:cs typeface="Times New Roman"/>
                <a:sym typeface="Times New Roman"/>
              </a:rPr>
              <a:t>CRISP ML-Q METHODOLOGY</a:t>
            </a:r>
          </a:p>
        </p:txBody>
      </p:sp>
      <p:pic>
        <p:nvPicPr>
          <p:cNvPr id="3" name="Picture 2">
            <a:extLst>
              <a:ext uri="{FF2B5EF4-FFF2-40B4-BE49-F238E27FC236}">
                <a16:creationId xmlns:a16="http://schemas.microsoft.com/office/drawing/2014/main" id="{7C9DD15E-74D9-4A4F-BB90-28DC37F67B16}"/>
              </a:ext>
            </a:extLst>
          </p:cNvPr>
          <p:cNvPicPr>
            <a:picLocks noChangeAspect="1"/>
          </p:cNvPicPr>
          <p:nvPr/>
        </p:nvPicPr>
        <p:blipFill>
          <a:blip r:embed="rId5"/>
          <a:stretch>
            <a:fillRect/>
          </a:stretch>
        </p:blipFill>
        <p:spPr>
          <a:xfrm>
            <a:off x="7908169" y="2090508"/>
            <a:ext cx="3711176" cy="3711176"/>
          </a:xfrm>
          <a:prstGeom prst="rect">
            <a:avLst/>
          </a:prstGeom>
          <a:effectLst>
            <a:glow rad="63500">
              <a:schemeClr val="accent1">
                <a:satMod val="175000"/>
                <a:alpha val="40000"/>
              </a:schemeClr>
            </a:glow>
            <a:outerShdw blurRad="76200" dir="18900000" sy="23000" kx="-1200000" algn="bl" rotWithShape="0">
              <a:prstClr val="black">
                <a:alpha val="20000"/>
              </a:prstClr>
            </a:outerShdw>
          </a:effectLst>
          <a:scene3d>
            <a:camera prst="obliqueTopLeft"/>
            <a:lightRig rig="threePt" dir="t"/>
          </a:scene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wheel(1)">
                                      <p:cBhvr>
                                        <p:cTn id="7" dur="2000"/>
                                        <p:tgtEl>
                                          <p:spTgt spid="176"/>
                                        </p:tgtEl>
                                      </p:cBhvr>
                                    </p:animEffect>
                                  </p:childTnLst>
                                </p:cTn>
                              </p:par>
                              <p:par>
                                <p:cTn id="8" presetID="21" presetClass="entr" presetSubtype="1" fill="hold" nodeType="withEffect">
                                  <p:stCondLst>
                                    <p:cond delay="0"/>
                                  </p:stCondLst>
                                  <p:childTnLst>
                                    <p:set>
                                      <p:cBhvr>
                                        <p:cTn id="9" dur="1" fill="hold">
                                          <p:stCondLst>
                                            <p:cond delay="0"/>
                                          </p:stCondLst>
                                        </p:cTn>
                                        <p:tgtEl>
                                          <p:spTgt spid="177"/>
                                        </p:tgtEl>
                                        <p:attrNameLst>
                                          <p:attrName>style.visibility</p:attrName>
                                        </p:attrNameLst>
                                      </p:cBhvr>
                                      <p:to>
                                        <p:strVal val="visible"/>
                                      </p:to>
                                    </p:set>
                                    <p:animEffect transition="in" filter="wheel(1)">
                                      <p:cBhvr>
                                        <p:cTn id="10" dur="2000"/>
                                        <p:tgtEl>
                                          <p:spTgt spid="177"/>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par>
                                <p:cTn id="14" presetID="21" presetClass="entr" presetSubtype="1"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heel(1)">
                                      <p:cBhvr>
                                        <p:cTn id="1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206"/>
        <p:cNvGrpSpPr/>
        <p:nvPr/>
      </p:nvGrpSpPr>
      <p:grpSpPr>
        <a:xfrm>
          <a:off x="0" y="0"/>
          <a:ext cx="0" cy="0"/>
          <a:chOff x="0" y="0"/>
          <a:chExt cx="0" cy="0"/>
        </a:xfrm>
      </p:grpSpPr>
      <p:sp>
        <p:nvSpPr>
          <p:cNvPr id="207" name="Google Shape;207;p10"/>
          <p:cNvSpPr txBox="1">
            <a:spLocks noGrp="1"/>
          </p:cNvSpPr>
          <p:nvPr>
            <p:ph type="title"/>
          </p:nvPr>
        </p:nvSpPr>
        <p:spPr>
          <a:xfrm>
            <a:off x="143435" y="108382"/>
            <a:ext cx="7028330" cy="1144838"/>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None/>
            </a:pPr>
            <a:r>
              <a:rPr lang="en-GB" sz="4400" b="1" dirty="0">
                <a:latin typeface="Lucida Sans" panose="020B0602030504020204" pitchFamily="34" charset="0"/>
                <a:ea typeface="Times New Roman"/>
                <a:cs typeface="Times New Roman"/>
                <a:sym typeface="Times New Roman"/>
              </a:rPr>
              <a:t>DATA COLLECTION</a:t>
            </a:r>
            <a:endParaRPr sz="4400" b="1" dirty="0">
              <a:latin typeface="Lucida Sans" panose="020B0602030504020204" pitchFamily="34" charset="0"/>
              <a:ea typeface="Times New Roman"/>
              <a:cs typeface="Times New Roman"/>
              <a:sym typeface="Times New Roman"/>
            </a:endParaRPr>
          </a:p>
          <a:p>
            <a:pPr marL="0" lvl="0" indent="0" algn="l" rtl="0">
              <a:lnSpc>
                <a:spcPct val="90000"/>
              </a:lnSpc>
              <a:spcBef>
                <a:spcPts val="0"/>
              </a:spcBef>
              <a:spcAft>
                <a:spcPts val="0"/>
              </a:spcAft>
              <a:buNone/>
            </a:pPr>
            <a:endParaRPr sz="3200" b="1" dirty="0">
              <a:latin typeface="Lucida Sans" panose="020B0602030504020204" pitchFamily="34" charset="0"/>
              <a:ea typeface="Times New Roman"/>
              <a:cs typeface="Times New Roman"/>
              <a:sym typeface="Times New Roman"/>
            </a:endParaRPr>
          </a:p>
        </p:txBody>
      </p:sp>
      <p:pic>
        <p:nvPicPr>
          <p:cNvPr id="208" name="Google Shape;208;p10"/>
          <p:cNvPicPr preferRelativeResize="0"/>
          <p:nvPr/>
        </p:nvPicPr>
        <p:blipFill rotWithShape="1">
          <a:blip r:embed="rId4">
            <a:alphaModFix/>
          </a:blip>
          <a:srcRect/>
          <a:stretch/>
        </p:blipFill>
        <p:spPr>
          <a:xfrm>
            <a:off x="9580951" y="6053750"/>
            <a:ext cx="2592012" cy="805375"/>
          </a:xfrm>
          <a:prstGeom prst="rect">
            <a:avLst/>
          </a:prstGeom>
          <a:noFill/>
          <a:ln>
            <a:noFill/>
          </a:ln>
        </p:spPr>
      </p:pic>
      <p:sp>
        <p:nvSpPr>
          <p:cNvPr id="209" name="Google Shape;209;p10"/>
          <p:cNvSpPr txBox="1"/>
          <p:nvPr/>
        </p:nvSpPr>
        <p:spPr>
          <a:xfrm>
            <a:off x="6096000" y="1809750"/>
            <a:ext cx="6134100" cy="95830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0"/>
              </a:spcAft>
              <a:buNone/>
            </a:pPr>
            <a:endParaRPr sz="1850">
              <a:solidFill>
                <a:schemeClr val="dk1"/>
              </a:solidFill>
              <a:highlight>
                <a:srgbClr val="FFFFFF"/>
              </a:highlight>
              <a:latin typeface="Lucida Sans" panose="020B0602030504020204" pitchFamily="34" charset="0"/>
            </a:endParaRPr>
          </a:p>
          <a:p>
            <a:pPr marL="0" lvl="0" indent="0" algn="l" rtl="0">
              <a:spcBef>
                <a:spcPts val="700"/>
              </a:spcBef>
              <a:spcAft>
                <a:spcPts val="0"/>
              </a:spcAft>
              <a:buNone/>
            </a:pPr>
            <a:endParaRPr>
              <a:latin typeface="Lucida Sans" panose="020B0602030504020204" pitchFamily="34" charset="0"/>
              <a:ea typeface="Calibri"/>
              <a:cs typeface="Calibri"/>
              <a:sym typeface="Calibri"/>
            </a:endParaRPr>
          </a:p>
        </p:txBody>
      </p:sp>
      <p:sp>
        <p:nvSpPr>
          <p:cNvPr id="211" name="Google Shape;211;p10"/>
          <p:cNvSpPr txBox="1"/>
          <p:nvPr/>
        </p:nvSpPr>
        <p:spPr>
          <a:xfrm>
            <a:off x="1034450" y="22987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ucida Sans" panose="020B0602030504020204" pitchFamily="34" charset="0"/>
              <a:ea typeface="Calibri"/>
              <a:cs typeface="Calibri"/>
              <a:sym typeface="Calibri"/>
            </a:endParaRPr>
          </a:p>
        </p:txBody>
      </p:sp>
      <p:sp>
        <p:nvSpPr>
          <p:cNvPr id="2" name="TextBox 1">
            <a:extLst>
              <a:ext uri="{FF2B5EF4-FFF2-40B4-BE49-F238E27FC236}">
                <a16:creationId xmlns:a16="http://schemas.microsoft.com/office/drawing/2014/main" id="{E6077050-83B4-4111-A2B5-78D770A13A2C}"/>
              </a:ext>
            </a:extLst>
          </p:cNvPr>
          <p:cNvSpPr txBox="1"/>
          <p:nvPr/>
        </p:nvSpPr>
        <p:spPr>
          <a:xfrm>
            <a:off x="421340" y="1298546"/>
            <a:ext cx="8866094" cy="1200329"/>
          </a:xfrm>
          <a:prstGeom prst="rect">
            <a:avLst/>
          </a:prstGeom>
          <a:noFill/>
        </p:spPr>
        <p:txBody>
          <a:bodyPr wrap="square" rtlCol="0">
            <a:spAutoFit/>
          </a:bodyPr>
          <a:lstStyle/>
          <a:p>
            <a:pPr marL="285750" indent="-285750">
              <a:buFont typeface="Arial" panose="020B0604020202020204" pitchFamily="34" charset="0"/>
              <a:buChar char="•"/>
            </a:pPr>
            <a:r>
              <a:rPr lang="en-GB" sz="1800" dirty="0">
                <a:latin typeface="Lucida Sans" panose="020B0602030504020204" pitchFamily="34" charset="0"/>
                <a:ea typeface="Verdana" panose="020B0604030504040204" pitchFamily="34" charset="0"/>
              </a:rPr>
              <a:t>Data collection is the process of gathering and capturing information from various sources to be used for analysis, research, or decision-making. The quality and reliability of the collected data play a crucial role in the outcomes of any analysis or project. </a:t>
            </a:r>
            <a:endParaRPr lang="en-IN" sz="1800" dirty="0">
              <a:latin typeface="Lucida Sans" panose="020B060203050402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560CA22D-0CE6-4AD9-B9B7-F379D9889615}"/>
              </a:ext>
            </a:extLst>
          </p:cNvPr>
          <p:cNvSpPr txBox="1"/>
          <p:nvPr/>
        </p:nvSpPr>
        <p:spPr>
          <a:xfrm>
            <a:off x="654137" y="2724355"/>
            <a:ext cx="1936377" cy="338554"/>
          </a:xfrm>
          <a:prstGeom prst="rect">
            <a:avLst/>
          </a:prstGeom>
          <a:noFill/>
        </p:spPr>
        <p:txBody>
          <a:bodyPr wrap="square" rtlCol="0">
            <a:spAutoFit/>
          </a:bodyPr>
          <a:lstStyle/>
          <a:p>
            <a:r>
              <a:rPr lang="en-GB" sz="1600" b="1" u="sng" dirty="0">
                <a:latin typeface="Lucida Sans" panose="020B0602030504020204" pitchFamily="34" charset="0"/>
                <a:ea typeface="Verdana" panose="020B0604030504040204" pitchFamily="34" charset="0"/>
              </a:rPr>
              <a:t>FILE READING</a:t>
            </a:r>
            <a:endParaRPr lang="en-IN" sz="1600" b="1" u="sng" dirty="0">
              <a:latin typeface="Lucida Sans" panose="020B0602030504020204" pitchFamily="34" charset="0"/>
              <a:ea typeface="Verdana" panose="020B0604030504040204" pitchFamily="34" charset="0"/>
            </a:endParaRPr>
          </a:p>
        </p:txBody>
      </p:sp>
      <p:sp>
        <p:nvSpPr>
          <p:cNvPr id="6" name="Rectangle 3">
            <a:extLst>
              <a:ext uri="{FF2B5EF4-FFF2-40B4-BE49-F238E27FC236}">
                <a16:creationId xmlns:a16="http://schemas.microsoft.com/office/drawing/2014/main" id="{CCFD9346-2984-423B-ACBD-071C6B52762A}"/>
              </a:ext>
            </a:extLst>
          </p:cNvPr>
          <p:cNvSpPr>
            <a:spLocks noChangeArrowheads="1"/>
          </p:cNvSpPr>
          <p:nvPr/>
        </p:nvSpPr>
        <p:spPr bwMode="auto">
          <a:xfrm>
            <a:off x="1189462" y="3125787"/>
            <a:ext cx="6251243" cy="83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98375" rIns="9144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74151"/>
                </a:solidFill>
                <a:effectLst/>
                <a:latin typeface="Lucida Sans" panose="020B0602030504020204" pitchFamily="34" charset="0"/>
                <a:ea typeface="Verdana" panose="020B0604030504040204" pitchFamily="34" charset="0"/>
              </a:rPr>
              <a:t>Use libraries like </a:t>
            </a:r>
            <a:r>
              <a:rPr kumimoji="0" lang="en-US" altLang="en-US" b="1" i="0" u="none" strike="noStrike" cap="none" normalizeH="0" baseline="0" dirty="0">
                <a:ln>
                  <a:noFill/>
                </a:ln>
                <a:solidFill>
                  <a:srgbClr val="374151"/>
                </a:solidFill>
                <a:effectLst/>
                <a:latin typeface="Lucida Sans" panose="020B0602030504020204" pitchFamily="34" charset="0"/>
                <a:ea typeface="Verdana" panose="020B0604030504040204" pitchFamily="34" charset="0"/>
              </a:rPr>
              <a:t>PANDAS </a:t>
            </a:r>
            <a:r>
              <a:rPr kumimoji="0" lang="en-US" altLang="en-US" b="0" i="0" u="none" strike="noStrike" cap="none" normalizeH="0" baseline="0" dirty="0">
                <a:ln>
                  <a:noFill/>
                </a:ln>
                <a:solidFill>
                  <a:srgbClr val="374151"/>
                </a:solidFill>
                <a:effectLst/>
                <a:latin typeface="Lucida Sans" panose="020B0602030504020204" pitchFamily="34" charset="0"/>
                <a:ea typeface="Verdana" panose="020B0604030504040204" pitchFamily="34" charset="0"/>
              </a:rPr>
              <a:t>for reading data from files such as CSV, Excl, JSON, etc.</a:t>
            </a:r>
            <a:r>
              <a:rPr kumimoji="0" lang="en-US" altLang="en-US" b="0" i="0" u="none" strike="noStrike" cap="none" normalizeH="0" baseline="0" dirty="0">
                <a:ln>
                  <a:noFill/>
                </a:ln>
                <a:solidFill>
                  <a:schemeClr val="tx1"/>
                </a:solidFill>
                <a:effectLst/>
                <a:latin typeface="Lucida Sans" panose="020B0602030504020204" pitchFamily="34" charset="0"/>
                <a:ea typeface="Verdana" panose="020B0604030504040204" pitchFamily="34" charset="0"/>
              </a:rPr>
              <a:t> </a:t>
            </a:r>
          </a:p>
        </p:txBody>
      </p:sp>
      <p:sp>
        <p:nvSpPr>
          <p:cNvPr id="7" name="TextBox 6">
            <a:extLst>
              <a:ext uri="{FF2B5EF4-FFF2-40B4-BE49-F238E27FC236}">
                <a16:creationId xmlns:a16="http://schemas.microsoft.com/office/drawing/2014/main" id="{212AEA10-C17A-4653-8307-9D646211B879}"/>
              </a:ext>
            </a:extLst>
          </p:cNvPr>
          <p:cNvSpPr txBox="1"/>
          <p:nvPr/>
        </p:nvSpPr>
        <p:spPr>
          <a:xfrm>
            <a:off x="1189462" y="4665953"/>
            <a:ext cx="8287047" cy="1169551"/>
          </a:xfrm>
          <a:prstGeom prst="rect">
            <a:avLst/>
          </a:prstGeom>
          <a:noFill/>
        </p:spPr>
        <p:txBody>
          <a:bodyPr wrap="square" rtlCol="0">
            <a:spAutoFit/>
          </a:bodyPr>
          <a:lstStyle/>
          <a:p>
            <a:r>
              <a:rPr lang="en-IN" dirty="0">
                <a:latin typeface="Lucida Sans" panose="020B0602030504020204" pitchFamily="34" charset="0"/>
                <a:ea typeface="Verdana" panose="020B0604030504040204" pitchFamily="34" charset="0"/>
              </a:rPr>
              <a:t>import pandas as pd</a:t>
            </a:r>
          </a:p>
          <a:p>
            <a:r>
              <a:rPr lang="en-IN" dirty="0">
                <a:latin typeface="Lucida Sans" panose="020B0602030504020204" pitchFamily="34" charset="0"/>
                <a:ea typeface="Verdana" panose="020B0604030504040204" pitchFamily="34" charset="0"/>
              </a:rPr>
              <a:t>import </a:t>
            </a:r>
            <a:r>
              <a:rPr lang="en-IN" dirty="0" err="1">
                <a:latin typeface="Lucida Sans" panose="020B0602030504020204" pitchFamily="34" charset="0"/>
                <a:ea typeface="Verdana" panose="020B0604030504040204" pitchFamily="34" charset="0"/>
              </a:rPr>
              <a:t>numpy</a:t>
            </a:r>
            <a:r>
              <a:rPr lang="en-IN" dirty="0">
                <a:latin typeface="Lucida Sans" panose="020B0602030504020204" pitchFamily="34" charset="0"/>
                <a:ea typeface="Verdana" panose="020B0604030504040204" pitchFamily="34" charset="0"/>
              </a:rPr>
              <a:t> as np</a:t>
            </a:r>
          </a:p>
          <a:p>
            <a:endParaRPr lang="en-IN" dirty="0">
              <a:latin typeface="Lucida Sans" panose="020B0602030504020204" pitchFamily="34" charset="0"/>
              <a:ea typeface="Verdana" panose="020B0604030504040204" pitchFamily="34" charset="0"/>
            </a:endParaRPr>
          </a:p>
          <a:p>
            <a:r>
              <a:rPr lang="en-IN" dirty="0">
                <a:latin typeface="Lucida Sans" panose="020B0602030504020204" pitchFamily="34" charset="0"/>
                <a:ea typeface="Verdana" panose="020B0604030504040204" pitchFamily="34" charset="0"/>
              </a:rPr>
              <a:t>df  = </a:t>
            </a:r>
            <a:r>
              <a:rPr lang="en-IN" dirty="0" err="1">
                <a:latin typeface="Lucida Sans" panose="020B0602030504020204" pitchFamily="34" charset="0"/>
                <a:ea typeface="Verdana" panose="020B0604030504040204" pitchFamily="34" charset="0"/>
              </a:rPr>
              <a:t>pd.read_csv</a:t>
            </a:r>
            <a:r>
              <a:rPr lang="en-IN" dirty="0">
                <a:latin typeface="Lucida Sans" panose="020B0602030504020204" pitchFamily="34" charset="0"/>
                <a:ea typeface="Verdana" panose="020B0604030504040204" pitchFamily="34" charset="0"/>
              </a:rPr>
              <a:t>(</a:t>
            </a:r>
            <a:r>
              <a:rPr lang="en-IN" dirty="0" err="1">
                <a:latin typeface="Lucida Sans" panose="020B0602030504020204" pitchFamily="34" charset="0"/>
                <a:ea typeface="Verdana" panose="020B0604030504040204" pitchFamily="34" charset="0"/>
              </a:rPr>
              <a:t>r"C</a:t>
            </a:r>
            <a:r>
              <a:rPr lang="en-IN" dirty="0">
                <a:latin typeface="Lucida Sans" panose="020B0602030504020204" pitchFamily="34" charset="0"/>
                <a:ea typeface="Verdana" panose="020B0604030504040204" pitchFamily="34" charset="0"/>
              </a:rPr>
              <a:t>:\Users\MY PC\Desktop\360 PROJECT\pallet_Masked_fulldata.csv")</a:t>
            </a:r>
          </a:p>
          <a:p>
            <a:r>
              <a:rPr lang="en-IN" dirty="0">
                <a:latin typeface="Lucida Sans" panose="020B0602030504020204" pitchFamily="34" charset="0"/>
                <a:ea typeface="Verdana" panose="020B0604030504040204" pitchFamily="34" charset="0"/>
              </a:rPr>
              <a:t>print(df)</a:t>
            </a:r>
          </a:p>
        </p:txBody>
      </p:sp>
      <p:sp>
        <p:nvSpPr>
          <p:cNvPr id="12" name="TextBox 11">
            <a:extLst>
              <a:ext uri="{FF2B5EF4-FFF2-40B4-BE49-F238E27FC236}">
                <a16:creationId xmlns:a16="http://schemas.microsoft.com/office/drawing/2014/main" id="{79824B76-6F56-4612-9A13-6A9B20627DE5}"/>
              </a:ext>
            </a:extLst>
          </p:cNvPr>
          <p:cNvSpPr txBox="1"/>
          <p:nvPr/>
        </p:nvSpPr>
        <p:spPr>
          <a:xfrm>
            <a:off x="654138" y="4044147"/>
            <a:ext cx="1936377" cy="338554"/>
          </a:xfrm>
          <a:prstGeom prst="rect">
            <a:avLst/>
          </a:prstGeom>
          <a:noFill/>
        </p:spPr>
        <p:txBody>
          <a:bodyPr wrap="square" rtlCol="0">
            <a:spAutoFit/>
          </a:bodyPr>
          <a:lstStyle/>
          <a:p>
            <a:r>
              <a:rPr lang="en-GB" sz="1600" b="1" u="sng" dirty="0">
                <a:latin typeface="Lucida Sans" panose="020B0602030504020204" pitchFamily="34" charset="0"/>
                <a:ea typeface="Verdana" panose="020B0604030504040204" pitchFamily="34" charset="0"/>
              </a:rPr>
              <a:t>CODE</a:t>
            </a:r>
            <a:endParaRPr lang="en-IN" sz="1600" b="1" u="sng" dirty="0">
              <a:latin typeface="Lucida Sans" panose="020B060203050402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6B4BA53A-AE3E-43C0-A36D-00139A0CFFF6}"/>
              </a:ext>
            </a:extLst>
          </p:cNvPr>
          <p:cNvPicPr>
            <a:picLocks noChangeAspect="1"/>
          </p:cNvPicPr>
          <p:nvPr/>
        </p:nvPicPr>
        <p:blipFill>
          <a:blip r:embed="rId5"/>
          <a:stretch>
            <a:fillRect/>
          </a:stretch>
        </p:blipFill>
        <p:spPr>
          <a:xfrm>
            <a:off x="7413810" y="2782127"/>
            <a:ext cx="4428006" cy="2214003"/>
          </a:xfrm>
          <a:prstGeom prst="rect">
            <a:avLst/>
          </a:prstGeom>
          <a:effectLst>
            <a:outerShdw blurRad="76200" dir="18900000" sy="23000" kx="-1200000" algn="bl" rotWithShape="0">
              <a:prstClr val="black">
                <a:alpha val="20000"/>
              </a:prstClr>
            </a:outerShdw>
            <a:softEdge rad="31750"/>
          </a:effectLst>
          <a:scene3d>
            <a:camera prst="orthographicFront"/>
            <a:lightRig rig="threePt" dir="t"/>
          </a:scene3d>
          <a:sp3d>
            <a:bevelT w="114300" prst="artDeco"/>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randombar(horizontal)">
                                      <p:cBhvr>
                                        <p:cTn id="7" dur="500"/>
                                        <p:tgtEl>
                                          <p:spTgt spid="207"/>
                                        </p:tgtEl>
                                      </p:cBhvr>
                                    </p:animEffect>
                                  </p:childTnLst>
                                </p:cTn>
                              </p:par>
                              <p:par>
                                <p:cTn id="8" presetID="14" presetClass="entr" presetSubtype="10"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Effect transition="in" filter="randombar(horizontal)">
                                      <p:cBhvr>
                                        <p:cTn id="10" dur="500"/>
                                        <p:tgtEl>
                                          <p:spTgt spid="208"/>
                                        </p:tgtEl>
                                      </p:cBhvr>
                                    </p:animEffect>
                                  </p:childTnLst>
                                </p:cTn>
                              </p:par>
                              <p:par>
                                <p:cTn id="11" presetID="14" presetClass="entr" presetSubtype="10" fill="hold" grpId="0" nodeType="withEffect" nodePh="1">
                                  <p:stCondLst>
                                    <p:cond delay="0"/>
                                  </p:stCondLst>
                                  <p:endCondLst>
                                    <p:cond evt="begin" delay="0">
                                      <p:tn val="11"/>
                                    </p:cond>
                                  </p:endCondLst>
                                  <p:childTnLst>
                                    <p:set>
                                      <p:cBhvr>
                                        <p:cTn id="12" dur="1" fill="hold">
                                          <p:stCondLst>
                                            <p:cond delay="0"/>
                                          </p:stCondLst>
                                        </p:cTn>
                                        <p:tgtEl>
                                          <p:spTgt spid="209"/>
                                        </p:tgtEl>
                                        <p:attrNameLst>
                                          <p:attrName>style.visibility</p:attrName>
                                        </p:attrNameLst>
                                      </p:cBhvr>
                                      <p:to>
                                        <p:strVal val="visible"/>
                                      </p:to>
                                    </p:set>
                                    <p:animEffect transition="in" filter="randombar(horizontal)">
                                      <p:cBhvr>
                                        <p:cTn id="13" dur="500"/>
                                        <p:tgtEl>
                                          <p:spTgt spid="209"/>
                                        </p:tgtEl>
                                      </p:cBhvr>
                                    </p:animEffect>
                                  </p:childTnLst>
                                </p:cTn>
                              </p:par>
                              <p:par>
                                <p:cTn id="14" presetID="14" presetClass="entr" presetSubtype="10" fill="hold" grpId="0" nodeType="withEffect" nodePh="1">
                                  <p:stCondLst>
                                    <p:cond delay="0"/>
                                  </p:stCondLst>
                                  <p:endCondLst>
                                    <p:cond evt="begin" delay="0">
                                      <p:tn val="14"/>
                                    </p:cond>
                                  </p:endCondLst>
                                  <p:childTnLst>
                                    <p:set>
                                      <p:cBhvr>
                                        <p:cTn id="15" dur="1" fill="hold">
                                          <p:stCondLst>
                                            <p:cond delay="0"/>
                                          </p:stCondLst>
                                        </p:cTn>
                                        <p:tgtEl>
                                          <p:spTgt spid="211"/>
                                        </p:tgtEl>
                                        <p:attrNameLst>
                                          <p:attrName>style.visibility</p:attrName>
                                        </p:attrNameLst>
                                      </p:cBhvr>
                                      <p:to>
                                        <p:strVal val="visible"/>
                                      </p:to>
                                    </p:set>
                                    <p:animEffect transition="in" filter="randombar(horizontal)">
                                      <p:cBhvr>
                                        <p:cTn id="16" dur="500"/>
                                        <p:tgtEl>
                                          <p:spTgt spid="21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randombar(horizontal)">
                                      <p:cBhvr>
                                        <p:cTn id="25" dur="500"/>
                                        <p:tgtEl>
                                          <p:spTgt spid="6"/>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randombar(horizontal)">
                                      <p:cBhvr>
                                        <p:cTn id="28" dur="500"/>
                                        <p:tgtEl>
                                          <p:spTgt spid="7"/>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randombar(horizontal)">
                                      <p:cBhvr>
                                        <p:cTn id="31" dur="500"/>
                                        <p:tgtEl>
                                          <p:spTgt spid="12"/>
                                        </p:tgtEl>
                                      </p:cBhvr>
                                    </p:animEffect>
                                  </p:childTnLst>
                                </p:cTn>
                              </p:par>
                              <p:par>
                                <p:cTn id="32" presetID="14" presetClass="entr" presetSubtype="1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randombar(horizontal)">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p:bldP spid="209" grpId="0"/>
      <p:bldP spid="211" grpId="0"/>
      <p:bldP spid="2" grpId="0"/>
      <p:bldP spid="4" grpId="0"/>
      <p:bldP spid="6" grpId="0"/>
      <p:bldP spid="7"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206"/>
        <p:cNvGrpSpPr/>
        <p:nvPr/>
      </p:nvGrpSpPr>
      <p:grpSpPr>
        <a:xfrm>
          <a:off x="0" y="0"/>
          <a:ext cx="0" cy="0"/>
          <a:chOff x="0" y="0"/>
          <a:chExt cx="0" cy="0"/>
        </a:xfrm>
      </p:grpSpPr>
      <p:sp>
        <p:nvSpPr>
          <p:cNvPr id="9" name="Oval 8">
            <a:extLst>
              <a:ext uri="{FF2B5EF4-FFF2-40B4-BE49-F238E27FC236}">
                <a16:creationId xmlns:a16="http://schemas.microsoft.com/office/drawing/2014/main" id="{0D54F066-207D-4CD2-A78F-BDD780056FB1}"/>
              </a:ext>
            </a:extLst>
          </p:cNvPr>
          <p:cNvSpPr/>
          <p:nvPr/>
        </p:nvSpPr>
        <p:spPr>
          <a:xfrm>
            <a:off x="247470" y="3084273"/>
            <a:ext cx="5450541" cy="2777834"/>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07" name="Google Shape;207;p10"/>
          <p:cNvSpPr txBox="1">
            <a:spLocks noGrp="1"/>
          </p:cNvSpPr>
          <p:nvPr>
            <p:ph type="title"/>
          </p:nvPr>
        </p:nvSpPr>
        <p:spPr>
          <a:xfrm>
            <a:off x="143435" y="108382"/>
            <a:ext cx="8444753" cy="1144838"/>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None/>
            </a:pPr>
            <a:r>
              <a:rPr lang="en-GB" sz="4400" b="1" dirty="0">
                <a:latin typeface="Lucida Sans" panose="020B0602030504020204" pitchFamily="34" charset="0"/>
                <a:ea typeface="Times New Roman"/>
                <a:cs typeface="Times New Roman"/>
                <a:sym typeface="Times New Roman"/>
              </a:rPr>
              <a:t>DATA UNDERSTANDING</a:t>
            </a:r>
            <a:endParaRPr sz="4400" b="1" dirty="0">
              <a:latin typeface="Lucida Sans" panose="020B0602030504020204" pitchFamily="34" charset="0"/>
              <a:ea typeface="Times New Roman"/>
              <a:cs typeface="Times New Roman"/>
              <a:sym typeface="Times New Roman"/>
            </a:endParaRPr>
          </a:p>
          <a:p>
            <a:pPr marL="0" lvl="0" indent="0" algn="l" rtl="0">
              <a:lnSpc>
                <a:spcPct val="90000"/>
              </a:lnSpc>
              <a:spcBef>
                <a:spcPts val="0"/>
              </a:spcBef>
              <a:spcAft>
                <a:spcPts val="0"/>
              </a:spcAft>
              <a:buNone/>
            </a:pPr>
            <a:endParaRPr sz="3200" b="1" dirty="0">
              <a:latin typeface="Lucida Sans" panose="020B0602030504020204" pitchFamily="34" charset="0"/>
              <a:ea typeface="Times New Roman"/>
              <a:cs typeface="Times New Roman"/>
              <a:sym typeface="Times New Roman"/>
            </a:endParaRPr>
          </a:p>
        </p:txBody>
      </p:sp>
      <p:pic>
        <p:nvPicPr>
          <p:cNvPr id="208" name="Google Shape;208;p10"/>
          <p:cNvPicPr preferRelativeResize="0"/>
          <p:nvPr/>
        </p:nvPicPr>
        <p:blipFill rotWithShape="1">
          <a:blip r:embed="rId4">
            <a:alphaModFix/>
          </a:blip>
          <a:srcRect/>
          <a:stretch/>
        </p:blipFill>
        <p:spPr>
          <a:xfrm>
            <a:off x="9580951" y="6053750"/>
            <a:ext cx="2592012" cy="805375"/>
          </a:xfrm>
          <a:prstGeom prst="rect">
            <a:avLst/>
          </a:prstGeom>
          <a:noFill/>
          <a:ln>
            <a:noFill/>
          </a:ln>
        </p:spPr>
      </p:pic>
      <p:sp>
        <p:nvSpPr>
          <p:cNvPr id="211" name="Google Shape;211;p10"/>
          <p:cNvSpPr txBox="1"/>
          <p:nvPr/>
        </p:nvSpPr>
        <p:spPr>
          <a:xfrm>
            <a:off x="1034450" y="22987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ucida Sans" panose="020B0602030504020204" pitchFamily="34" charset="0"/>
              <a:ea typeface="Calibri"/>
              <a:cs typeface="Calibri"/>
              <a:sym typeface="Calibri"/>
            </a:endParaRPr>
          </a:p>
        </p:txBody>
      </p:sp>
      <p:sp>
        <p:nvSpPr>
          <p:cNvPr id="2" name="TextBox 1">
            <a:extLst>
              <a:ext uri="{FF2B5EF4-FFF2-40B4-BE49-F238E27FC236}">
                <a16:creationId xmlns:a16="http://schemas.microsoft.com/office/drawing/2014/main" id="{E6077050-83B4-4111-A2B5-78D770A13A2C}"/>
              </a:ext>
            </a:extLst>
          </p:cNvPr>
          <p:cNvSpPr txBox="1"/>
          <p:nvPr/>
        </p:nvSpPr>
        <p:spPr>
          <a:xfrm>
            <a:off x="806822" y="1228521"/>
            <a:ext cx="10641107" cy="1200329"/>
          </a:xfrm>
          <a:prstGeom prst="rect">
            <a:avLst/>
          </a:prstGeom>
          <a:noFill/>
        </p:spPr>
        <p:txBody>
          <a:bodyPr wrap="square" rtlCol="0">
            <a:spAutoFit/>
          </a:bodyPr>
          <a:lstStyle/>
          <a:p>
            <a:pPr marL="285750" indent="-285750">
              <a:buFont typeface="Arial" panose="020B0604020202020204" pitchFamily="34" charset="0"/>
              <a:buChar char="•"/>
            </a:pPr>
            <a:r>
              <a:rPr lang="en-GB" sz="1800" dirty="0">
                <a:latin typeface="Lucida Sans" panose="020B0602030504020204" pitchFamily="34" charset="0"/>
                <a:ea typeface="Verdana" panose="020B0604030504040204" pitchFamily="34" charset="0"/>
              </a:rPr>
              <a:t>Data understanding is a critical phase in the data analysis process. It involves exploring and gaining insights into the characteristics, structure, and content of the dataset. This phase helps analysts and data scientists become familiar with the data, identify patterns, and make informed decisions about how to proceed with analysis.</a:t>
            </a:r>
            <a:endParaRPr lang="en-IN" sz="1800" dirty="0">
              <a:latin typeface="Lucida Sans" panose="020B060203050402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212AEA10-C17A-4653-8307-9D646211B879}"/>
              </a:ext>
            </a:extLst>
          </p:cNvPr>
          <p:cNvSpPr txBox="1"/>
          <p:nvPr/>
        </p:nvSpPr>
        <p:spPr>
          <a:xfrm>
            <a:off x="1334211" y="4351352"/>
            <a:ext cx="7503459" cy="923330"/>
          </a:xfrm>
          <a:prstGeom prst="rect">
            <a:avLst/>
          </a:prstGeom>
          <a:noFill/>
        </p:spPr>
        <p:txBody>
          <a:bodyPr wrap="square" rtlCol="0">
            <a:spAutoFit/>
          </a:bodyPr>
          <a:lstStyle/>
          <a:p>
            <a:pPr marL="342900" indent="-342900">
              <a:buFont typeface="+mj-lt"/>
              <a:buAutoNum type="arabicPeriod"/>
            </a:pPr>
            <a:r>
              <a:rPr lang="en-GB" sz="1800" dirty="0">
                <a:latin typeface="Lucida Sans" panose="020B0602030504020204" pitchFamily="34" charset="0"/>
                <a:ea typeface="Verdana" panose="020B0604030504040204" pitchFamily="34" charset="0"/>
              </a:rPr>
              <a:t>EXPLORATORY DATA ANALYSIS</a:t>
            </a:r>
          </a:p>
          <a:p>
            <a:pPr marL="342900" indent="-342900">
              <a:buFont typeface="+mj-lt"/>
              <a:buAutoNum type="arabicPeriod"/>
            </a:pPr>
            <a:r>
              <a:rPr lang="en-GB" sz="1800" dirty="0">
                <a:latin typeface="Lucida Sans" panose="020B0602030504020204" pitchFamily="34" charset="0"/>
                <a:ea typeface="Verdana" panose="020B0604030504040204" pitchFamily="34" charset="0"/>
              </a:rPr>
              <a:t>DATA CLEANING</a:t>
            </a:r>
          </a:p>
          <a:p>
            <a:pPr marL="342900" indent="-342900">
              <a:buFont typeface="+mj-lt"/>
              <a:buAutoNum type="arabicPeriod"/>
            </a:pPr>
            <a:r>
              <a:rPr lang="en-GB" sz="1800" dirty="0">
                <a:latin typeface="Lucida Sans" panose="020B0602030504020204" pitchFamily="34" charset="0"/>
                <a:ea typeface="Verdana" panose="020B0604030504040204" pitchFamily="34" charset="0"/>
              </a:rPr>
              <a:t>DATA VISUALIZATION</a:t>
            </a:r>
            <a:endParaRPr lang="en-IN" sz="1800" dirty="0">
              <a:latin typeface="Lucida Sans" panose="020B0602030504020204" pitchFamily="34" charset="0"/>
              <a:ea typeface="Verdana" panose="020B0604030504040204" pitchFamily="34" charset="0"/>
            </a:endParaRPr>
          </a:p>
        </p:txBody>
      </p:sp>
      <p:sp>
        <p:nvSpPr>
          <p:cNvPr id="3" name="TextBox 2">
            <a:extLst>
              <a:ext uri="{FF2B5EF4-FFF2-40B4-BE49-F238E27FC236}">
                <a16:creationId xmlns:a16="http://schemas.microsoft.com/office/drawing/2014/main" id="{2AC2E873-7FBA-4DDB-B5C6-141FC1D371E4}"/>
              </a:ext>
            </a:extLst>
          </p:cNvPr>
          <p:cNvSpPr txBox="1"/>
          <p:nvPr/>
        </p:nvSpPr>
        <p:spPr>
          <a:xfrm>
            <a:off x="627529" y="3761289"/>
            <a:ext cx="5029200" cy="369332"/>
          </a:xfrm>
          <a:prstGeom prst="rect">
            <a:avLst/>
          </a:prstGeom>
          <a:noFill/>
        </p:spPr>
        <p:txBody>
          <a:bodyPr wrap="square" rtlCol="0">
            <a:spAutoFit/>
          </a:bodyPr>
          <a:lstStyle/>
          <a:p>
            <a:r>
              <a:rPr lang="en-GB" sz="1800" b="1" u="sng" dirty="0">
                <a:latin typeface="Lucida Sans" panose="020B0602030504020204" pitchFamily="34" charset="0"/>
                <a:ea typeface="Verdana" panose="020B0604030504040204" pitchFamily="34" charset="0"/>
              </a:rPr>
              <a:t>TYPES OF DATA UNDERSTANDING:</a:t>
            </a:r>
            <a:endParaRPr lang="en-IN" sz="1800" b="1" u="sng" dirty="0">
              <a:latin typeface="Lucida Sans" panose="020B060203050402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C3E7EFFF-CA94-41E0-8C08-F76B5F1956FE}"/>
              </a:ext>
            </a:extLst>
          </p:cNvPr>
          <p:cNvPicPr>
            <a:picLocks noChangeAspect="1"/>
          </p:cNvPicPr>
          <p:nvPr/>
        </p:nvPicPr>
        <p:blipFill>
          <a:blip r:embed="rId5"/>
          <a:stretch>
            <a:fillRect/>
          </a:stretch>
        </p:blipFill>
        <p:spPr>
          <a:xfrm>
            <a:off x="6493990" y="2936707"/>
            <a:ext cx="4938372" cy="2777834"/>
          </a:xfrm>
          <a:prstGeom prst="rect">
            <a:avLst/>
          </a:prstGeom>
          <a:effectLst>
            <a:glow rad="139700">
              <a:schemeClr val="accent1">
                <a:satMod val="175000"/>
                <a:alpha val="40000"/>
              </a:schemeClr>
            </a:glow>
            <a:innerShdw blurRad="114300">
              <a:prstClr val="black"/>
            </a:innerShdw>
          </a:effectLst>
        </p:spPr>
      </p:pic>
    </p:spTree>
    <p:extLst>
      <p:ext uri="{BB962C8B-B14F-4D97-AF65-F5344CB8AC3E}">
        <p14:creationId xmlns:p14="http://schemas.microsoft.com/office/powerpoint/2010/main" val="393030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07"/>
                                        </p:tgtEl>
                                        <p:attrNameLst>
                                          <p:attrName>style.visibility</p:attrName>
                                        </p:attrNameLst>
                                      </p:cBhvr>
                                      <p:to>
                                        <p:strVal val="visible"/>
                                      </p:to>
                                    </p:set>
                                    <p:anim calcmode="lin" valueType="num">
                                      <p:cBhvr>
                                        <p:cTn id="13" dur="1000" fill="hold"/>
                                        <p:tgtEl>
                                          <p:spTgt spid="207"/>
                                        </p:tgtEl>
                                        <p:attrNameLst>
                                          <p:attrName>ppt_w</p:attrName>
                                        </p:attrNameLst>
                                      </p:cBhvr>
                                      <p:tavLst>
                                        <p:tav tm="0">
                                          <p:val>
                                            <p:fltVal val="0"/>
                                          </p:val>
                                        </p:tav>
                                        <p:tav tm="100000">
                                          <p:val>
                                            <p:strVal val="#ppt_w"/>
                                          </p:val>
                                        </p:tav>
                                      </p:tavLst>
                                    </p:anim>
                                    <p:anim calcmode="lin" valueType="num">
                                      <p:cBhvr>
                                        <p:cTn id="14" dur="1000" fill="hold"/>
                                        <p:tgtEl>
                                          <p:spTgt spid="207"/>
                                        </p:tgtEl>
                                        <p:attrNameLst>
                                          <p:attrName>ppt_h</p:attrName>
                                        </p:attrNameLst>
                                      </p:cBhvr>
                                      <p:tavLst>
                                        <p:tav tm="0">
                                          <p:val>
                                            <p:fltVal val="0"/>
                                          </p:val>
                                        </p:tav>
                                        <p:tav tm="100000">
                                          <p:val>
                                            <p:strVal val="#ppt_h"/>
                                          </p:val>
                                        </p:tav>
                                      </p:tavLst>
                                    </p:anim>
                                    <p:anim calcmode="lin" valueType="num">
                                      <p:cBhvr>
                                        <p:cTn id="15" dur="1000" fill="hold"/>
                                        <p:tgtEl>
                                          <p:spTgt spid="207"/>
                                        </p:tgtEl>
                                        <p:attrNameLst>
                                          <p:attrName>style.rotation</p:attrName>
                                        </p:attrNameLst>
                                      </p:cBhvr>
                                      <p:tavLst>
                                        <p:tav tm="0">
                                          <p:val>
                                            <p:fltVal val="90"/>
                                          </p:val>
                                        </p:tav>
                                        <p:tav tm="100000">
                                          <p:val>
                                            <p:fltVal val="0"/>
                                          </p:val>
                                        </p:tav>
                                      </p:tavLst>
                                    </p:anim>
                                    <p:animEffect transition="in" filter="fade">
                                      <p:cBhvr>
                                        <p:cTn id="16" dur="1000"/>
                                        <p:tgtEl>
                                          <p:spTgt spid="207"/>
                                        </p:tgtEl>
                                      </p:cBhvr>
                                    </p:animEffect>
                                  </p:childTnLst>
                                </p:cTn>
                              </p:par>
                              <p:par>
                                <p:cTn id="17" presetID="31" presetClass="entr" presetSubtype="0" fill="hold" nodeType="withEffect">
                                  <p:stCondLst>
                                    <p:cond delay="0"/>
                                  </p:stCondLst>
                                  <p:childTnLst>
                                    <p:set>
                                      <p:cBhvr>
                                        <p:cTn id="18" dur="1" fill="hold">
                                          <p:stCondLst>
                                            <p:cond delay="0"/>
                                          </p:stCondLst>
                                        </p:cTn>
                                        <p:tgtEl>
                                          <p:spTgt spid="208"/>
                                        </p:tgtEl>
                                        <p:attrNameLst>
                                          <p:attrName>style.visibility</p:attrName>
                                        </p:attrNameLst>
                                      </p:cBhvr>
                                      <p:to>
                                        <p:strVal val="visible"/>
                                      </p:to>
                                    </p:set>
                                    <p:anim calcmode="lin" valueType="num">
                                      <p:cBhvr>
                                        <p:cTn id="19" dur="1000" fill="hold"/>
                                        <p:tgtEl>
                                          <p:spTgt spid="208"/>
                                        </p:tgtEl>
                                        <p:attrNameLst>
                                          <p:attrName>ppt_w</p:attrName>
                                        </p:attrNameLst>
                                      </p:cBhvr>
                                      <p:tavLst>
                                        <p:tav tm="0">
                                          <p:val>
                                            <p:fltVal val="0"/>
                                          </p:val>
                                        </p:tav>
                                        <p:tav tm="100000">
                                          <p:val>
                                            <p:strVal val="#ppt_w"/>
                                          </p:val>
                                        </p:tav>
                                      </p:tavLst>
                                    </p:anim>
                                    <p:anim calcmode="lin" valueType="num">
                                      <p:cBhvr>
                                        <p:cTn id="20" dur="1000" fill="hold"/>
                                        <p:tgtEl>
                                          <p:spTgt spid="208"/>
                                        </p:tgtEl>
                                        <p:attrNameLst>
                                          <p:attrName>ppt_h</p:attrName>
                                        </p:attrNameLst>
                                      </p:cBhvr>
                                      <p:tavLst>
                                        <p:tav tm="0">
                                          <p:val>
                                            <p:fltVal val="0"/>
                                          </p:val>
                                        </p:tav>
                                        <p:tav tm="100000">
                                          <p:val>
                                            <p:strVal val="#ppt_h"/>
                                          </p:val>
                                        </p:tav>
                                      </p:tavLst>
                                    </p:anim>
                                    <p:anim calcmode="lin" valueType="num">
                                      <p:cBhvr>
                                        <p:cTn id="21" dur="1000" fill="hold"/>
                                        <p:tgtEl>
                                          <p:spTgt spid="208"/>
                                        </p:tgtEl>
                                        <p:attrNameLst>
                                          <p:attrName>style.rotation</p:attrName>
                                        </p:attrNameLst>
                                      </p:cBhvr>
                                      <p:tavLst>
                                        <p:tav tm="0">
                                          <p:val>
                                            <p:fltVal val="90"/>
                                          </p:val>
                                        </p:tav>
                                        <p:tav tm="100000">
                                          <p:val>
                                            <p:fltVal val="0"/>
                                          </p:val>
                                        </p:tav>
                                      </p:tavLst>
                                    </p:anim>
                                    <p:animEffect transition="in" filter="fade">
                                      <p:cBhvr>
                                        <p:cTn id="22" dur="1000"/>
                                        <p:tgtEl>
                                          <p:spTgt spid="208"/>
                                        </p:tgtEl>
                                      </p:cBhvr>
                                    </p:animEffect>
                                  </p:childTnLst>
                                </p:cTn>
                              </p:par>
                              <p:par>
                                <p:cTn id="23" presetID="31" presetClass="entr" presetSubtype="0" fill="hold" grpId="0" nodeType="withEffect" nodePh="1">
                                  <p:stCondLst>
                                    <p:cond delay="0"/>
                                  </p:stCondLst>
                                  <p:endCondLst>
                                    <p:cond evt="begin" delay="0">
                                      <p:tn val="23"/>
                                    </p:cond>
                                  </p:endCondLst>
                                  <p:childTnLst>
                                    <p:set>
                                      <p:cBhvr>
                                        <p:cTn id="24" dur="1" fill="hold">
                                          <p:stCondLst>
                                            <p:cond delay="0"/>
                                          </p:stCondLst>
                                        </p:cTn>
                                        <p:tgtEl>
                                          <p:spTgt spid="211"/>
                                        </p:tgtEl>
                                        <p:attrNameLst>
                                          <p:attrName>style.visibility</p:attrName>
                                        </p:attrNameLst>
                                      </p:cBhvr>
                                      <p:to>
                                        <p:strVal val="visible"/>
                                      </p:to>
                                    </p:set>
                                    <p:anim calcmode="lin" valueType="num">
                                      <p:cBhvr>
                                        <p:cTn id="25" dur="1000" fill="hold"/>
                                        <p:tgtEl>
                                          <p:spTgt spid="211"/>
                                        </p:tgtEl>
                                        <p:attrNameLst>
                                          <p:attrName>ppt_w</p:attrName>
                                        </p:attrNameLst>
                                      </p:cBhvr>
                                      <p:tavLst>
                                        <p:tav tm="0">
                                          <p:val>
                                            <p:fltVal val="0"/>
                                          </p:val>
                                        </p:tav>
                                        <p:tav tm="100000">
                                          <p:val>
                                            <p:strVal val="#ppt_w"/>
                                          </p:val>
                                        </p:tav>
                                      </p:tavLst>
                                    </p:anim>
                                    <p:anim calcmode="lin" valueType="num">
                                      <p:cBhvr>
                                        <p:cTn id="26" dur="1000" fill="hold"/>
                                        <p:tgtEl>
                                          <p:spTgt spid="211"/>
                                        </p:tgtEl>
                                        <p:attrNameLst>
                                          <p:attrName>ppt_h</p:attrName>
                                        </p:attrNameLst>
                                      </p:cBhvr>
                                      <p:tavLst>
                                        <p:tav tm="0">
                                          <p:val>
                                            <p:fltVal val="0"/>
                                          </p:val>
                                        </p:tav>
                                        <p:tav tm="100000">
                                          <p:val>
                                            <p:strVal val="#ppt_h"/>
                                          </p:val>
                                        </p:tav>
                                      </p:tavLst>
                                    </p:anim>
                                    <p:anim calcmode="lin" valueType="num">
                                      <p:cBhvr>
                                        <p:cTn id="27" dur="1000" fill="hold"/>
                                        <p:tgtEl>
                                          <p:spTgt spid="211"/>
                                        </p:tgtEl>
                                        <p:attrNameLst>
                                          <p:attrName>style.rotation</p:attrName>
                                        </p:attrNameLst>
                                      </p:cBhvr>
                                      <p:tavLst>
                                        <p:tav tm="0">
                                          <p:val>
                                            <p:fltVal val="90"/>
                                          </p:val>
                                        </p:tav>
                                        <p:tav tm="100000">
                                          <p:val>
                                            <p:fltVal val="0"/>
                                          </p:val>
                                        </p:tav>
                                      </p:tavLst>
                                    </p:anim>
                                    <p:animEffect transition="in" filter="fade">
                                      <p:cBhvr>
                                        <p:cTn id="28" dur="1000"/>
                                        <p:tgtEl>
                                          <p:spTgt spid="211"/>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1000" fill="hold"/>
                                        <p:tgtEl>
                                          <p:spTgt spid="2"/>
                                        </p:tgtEl>
                                        <p:attrNameLst>
                                          <p:attrName>ppt_w</p:attrName>
                                        </p:attrNameLst>
                                      </p:cBhvr>
                                      <p:tavLst>
                                        <p:tav tm="0">
                                          <p:val>
                                            <p:fltVal val="0"/>
                                          </p:val>
                                        </p:tav>
                                        <p:tav tm="100000">
                                          <p:val>
                                            <p:strVal val="#ppt_w"/>
                                          </p:val>
                                        </p:tav>
                                      </p:tavLst>
                                    </p:anim>
                                    <p:anim calcmode="lin" valueType="num">
                                      <p:cBhvr>
                                        <p:cTn id="32" dur="1000" fill="hold"/>
                                        <p:tgtEl>
                                          <p:spTgt spid="2"/>
                                        </p:tgtEl>
                                        <p:attrNameLst>
                                          <p:attrName>ppt_h</p:attrName>
                                        </p:attrNameLst>
                                      </p:cBhvr>
                                      <p:tavLst>
                                        <p:tav tm="0">
                                          <p:val>
                                            <p:fltVal val="0"/>
                                          </p:val>
                                        </p:tav>
                                        <p:tav tm="100000">
                                          <p:val>
                                            <p:strVal val="#ppt_h"/>
                                          </p:val>
                                        </p:tav>
                                      </p:tavLst>
                                    </p:anim>
                                    <p:anim calcmode="lin" valueType="num">
                                      <p:cBhvr>
                                        <p:cTn id="33" dur="1000" fill="hold"/>
                                        <p:tgtEl>
                                          <p:spTgt spid="2"/>
                                        </p:tgtEl>
                                        <p:attrNameLst>
                                          <p:attrName>style.rotation</p:attrName>
                                        </p:attrNameLst>
                                      </p:cBhvr>
                                      <p:tavLst>
                                        <p:tav tm="0">
                                          <p:val>
                                            <p:fltVal val="90"/>
                                          </p:val>
                                        </p:tav>
                                        <p:tav tm="100000">
                                          <p:val>
                                            <p:fltVal val="0"/>
                                          </p:val>
                                        </p:tav>
                                      </p:tavLst>
                                    </p:anim>
                                    <p:animEffect transition="in" filter="fade">
                                      <p:cBhvr>
                                        <p:cTn id="34" dur="1000"/>
                                        <p:tgtEl>
                                          <p:spTgt spid="2"/>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fltVal val="0"/>
                                          </p:val>
                                        </p:tav>
                                        <p:tav tm="100000">
                                          <p:val>
                                            <p:strVal val="#ppt_w"/>
                                          </p:val>
                                        </p:tav>
                                      </p:tavLst>
                                    </p:anim>
                                    <p:anim calcmode="lin" valueType="num">
                                      <p:cBhvr>
                                        <p:cTn id="38" dur="1000" fill="hold"/>
                                        <p:tgtEl>
                                          <p:spTgt spid="7"/>
                                        </p:tgtEl>
                                        <p:attrNameLst>
                                          <p:attrName>ppt_h</p:attrName>
                                        </p:attrNameLst>
                                      </p:cBhvr>
                                      <p:tavLst>
                                        <p:tav tm="0">
                                          <p:val>
                                            <p:fltVal val="0"/>
                                          </p:val>
                                        </p:tav>
                                        <p:tav tm="100000">
                                          <p:val>
                                            <p:strVal val="#ppt_h"/>
                                          </p:val>
                                        </p:tav>
                                      </p:tavLst>
                                    </p:anim>
                                    <p:anim calcmode="lin" valueType="num">
                                      <p:cBhvr>
                                        <p:cTn id="39" dur="1000" fill="hold"/>
                                        <p:tgtEl>
                                          <p:spTgt spid="7"/>
                                        </p:tgtEl>
                                        <p:attrNameLst>
                                          <p:attrName>style.rotation</p:attrName>
                                        </p:attrNameLst>
                                      </p:cBhvr>
                                      <p:tavLst>
                                        <p:tav tm="0">
                                          <p:val>
                                            <p:fltVal val="90"/>
                                          </p:val>
                                        </p:tav>
                                        <p:tav tm="100000">
                                          <p:val>
                                            <p:fltVal val="0"/>
                                          </p:val>
                                        </p:tav>
                                      </p:tavLst>
                                    </p:anim>
                                    <p:animEffect transition="in" filter="fade">
                                      <p:cBhvr>
                                        <p:cTn id="40" dur="1000"/>
                                        <p:tgtEl>
                                          <p:spTgt spid="7"/>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1000" fill="hold"/>
                                        <p:tgtEl>
                                          <p:spTgt spid="3"/>
                                        </p:tgtEl>
                                        <p:attrNameLst>
                                          <p:attrName>ppt_w</p:attrName>
                                        </p:attrNameLst>
                                      </p:cBhvr>
                                      <p:tavLst>
                                        <p:tav tm="0">
                                          <p:val>
                                            <p:fltVal val="0"/>
                                          </p:val>
                                        </p:tav>
                                        <p:tav tm="100000">
                                          <p:val>
                                            <p:strVal val="#ppt_w"/>
                                          </p:val>
                                        </p:tav>
                                      </p:tavLst>
                                    </p:anim>
                                    <p:anim calcmode="lin" valueType="num">
                                      <p:cBhvr>
                                        <p:cTn id="44" dur="1000" fill="hold"/>
                                        <p:tgtEl>
                                          <p:spTgt spid="3"/>
                                        </p:tgtEl>
                                        <p:attrNameLst>
                                          <p:attrName>ppt_h</p:attrName>
                                        </p:attrNameLst>
                                      </p:cBhvr>
                                      <p:tavLst>
                                        <p:tav tm="0">
                                          <p:val>
                                            <p:fltVal val="0"/>
                                          </p:val>
                                        </p:tav>
                                        <p:tav tm="100000">
                                          <p:val>
                                            <p:strVal val="#ppt_h"/>
                                          </p:val>
                                        </p:tav>
                                      </p:tavLst>
                                    </p:anim>
                                    <p:anim calcmode="lin" valueType="num">
                                      <p:cBhvr>
                                        <p:cTn id="45" dur="1000" fill="hold"/>
                                        <p:tgtEl>
                                          <p:spTgt spid="3"/>
                                        </p:tgtEl>
                                        <p:attrNameLst>
                                          <p:attrName>style.rotation</p:attrName>
                                        </p:attrNameLst>
                                      </p:cBhvr>
                                      <p:tavLst>
                                        <p:tav tm="0">
                                          <p:val>
                                            <p:fltVal val="90"/>
                                          </p:val>
                                        </p:tav>
                                        <p:tav tm="100000">
                                          <p:val>
                                            <p:fltVal val="0"/>
                                          </p:val>
                                        </p:tav>
                                      </p:tavLst>
                                    </p:anim>
                                    <p:animEffect transition="in" filter="fade">
                                      <p:cBhvr>
                                        <p:cTn id="46" dur="1000"/>
                                        <p:tgtEl>
                                          <p:spTgt spid="3"/>
                                        </p:tgtEl>
                                      </p:cBhvr>
                                    </p:animEffect>
                                  </p:childTnLst>
                                </p:cTn>
                              </p:par>
                              <p:par>
                                <p:cTn id="47" presetID="31"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p:cTn id="49" dur="1000" fill="hold"/>
                                        <p:tgtEl>
                                          <p:spTgt spid="5"/>
                                        </p:tgtEl>
                                        <p:attrNameLst>
                                          <p:attrName>ppt_w</p:attrName>
                                        </p:attrNameLst>
                                      </p:cBhvr>
                                      <p:tavLst>
                                        <p:tav tm="0">
                                          <p:val>
                                            <p:fltVal val="0"/>
                                          </p:val>
                                        </p:tav>
                                        <p:tav tm="100000">
                                          <p:val>
                                            <p:strVal val="#ppt_w"/>
                                          </p:val>
                                        </p:tav>
                                      </p:tavLst>
                                    </p:anim>
                                    <p:anim calcmode="lin" valueType="num">
                                      <p:cBhvr>
                                        <p:cTn id="50" dur="1000" fill="hold"/>
                                        <p:tgtEl>
                                          <p:spTgt spid="5"/>
                                        </p:tgtEl>
                                        <p:attrNameLst>
                                          <p:attrName>ppt_h</p:attrName>
                                        </p:attrNameLst>
                                      </p:cBhvr>
                                      <p:tavLst>
                                        <p:tav tm="0">
                                          <p:val>
                                            <p:fltVal val="0"/>
                                          </p:val>
                                        </p:tav>
                                        <p:tav tm="100000">
                                          <p:val>
                                            <p:strVal val="#ppt_h"/>
                                          </p:val>
                                        </p:tav>
                                      </p:tavLst>
                                    </p:anim>
                                    <p:anim calcmode="lin" valueType="num">
                                      <p:cBhvr>
                                        <p:cTn id="51" dur="1000" fill="hold"/>
                                        <p:tgtEl>
                                          <p:spTgt spid="5"/>
                                        </p:tgtEl>
                                        <p:attrNameLst>
                                          <p:attrName>style.rotation</p:attrName>
                                        </p:attrNameLst>
                                      </p:cBhvr>
                                      <p:tavLst>
                                        <p:tav tm="0">
                                          <p:val>
                                            <p:fltVal val="90"/>
                                          </p:val>
                                        </p:tav>
                                        <p:tav tm="100000">
                                          <p:val>
                                            <p:fltVal val="0"/>
                                          </p:val>
                                        </p:tav>
                                      </p:tavLst>
                                    </p:anim>
                                    <p:animEffect transition="in" filter="fade">
                                      <p:cBhvr>
                                        <p:cTn id="5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7" grpId="0"/>
      <p:bldP spid="211" grpId="0"/>
      <p:bldP spid="2" grpId="0"/>
      <p:bldP spid="7" grpId="0"/>
      <p:bldP spid="3" grpId="0"/>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TM03457485[[fn=Mesh]]</Template>
  <TotalTime>967</TotalTime>
  <Words>2949</Words>
  <Application>Microsoft Office PowerPoint</Application>
  <PresentationFormat>Widescreen</PresentationFormat>
  <Paragraphs>614</Paragraphs>
  <Slides>45</Slides>
  <Notes>45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Verdana</vt:lpstr>
      <vt:lpstr>Lucida Handwriting</vt:lpstr>
      <vt:lpstr>Lucida Sans</vt:lpstr>
      <vt:lpstr>Georgia</vt:lpstr>
      <vt:lpstr>Sitka Heading</vt:lpstr>
      <vt:lpstr>Wingdings</vt:lpstr>
      <vt:lpstr>Arial</vt:lpstr>
      <vt:lpstr>Times New Roman</vt:lpstr>
      <vt:lpstr>Calibri</vt:lpstr>
      <vt:lpstr>Office Theme</vt:lpstr>
      <vt:lpstr>TITLE OF THE PROJECT</vt:lpstr>
      <vt:lpstr>PROJECT LEADERSHIP</vt:lpstr>
      <vt:lpstr>CONTENTS</vt:lpstr>
      <vt:lpstr>BUSINESS OBJECTIVE &amp; CONSTRAINT</vt:lpstr>
      <vt:lpstr>PROJECT OVERVIEW AND SCOPE</vt:lpstr>
      <vt:lpstr>BUSINESS PROBLEM</vt:lpstr>
      <vt:lpstr> There are six stages of CRISP-ML(Q) Methodology  1.Business and data understanding  2.Data preparation  3.model building   4.Model evaluation  5.Model deployment  6.Monitoring and maintenance</vt:lpstr>
      <vt:lpstr>DATA COLLECTION </vt:lpstr>
      <vt:lpstr>DATA UNDERSTANDING </vt:lpstr>
      <vt:lpstr>DATA INFORMATION</vt:lpstr>
      <vt:lpstr>DATA DICTIONARY</vt:lpstr>
      <vt:lpstr>SYSTEM REQUIREMENTS</vt:lpstr>
      <vt:lpstr>EXPLORATORY DATA ANALYSIS [EDA]</vt:lpstr>
      <vt:lpstr>EXPLORATORY DATA ANALYSIS [EDA]</vt:lpstr>
      <vt:lpstr>EXPLORATORY DATA ANALYSIS [EDA]</vt:lpstr>
      <vt:lpstr>BEFORE EDA</vt:lpstr>
      <vt:lpstr>BEFORE EDA</vt:lpstr>
      <vt:lpstr>AFTER EDA</vt:lpstr>
      <vt:lpstr>AFTER EDA</vt:lpstr>
      <vt:lpstr>AFTER EDA</vt:lpstr>
      <vt:lpstr>AUTO EDA</vt:lpstr>
      <vt:lpstr>AUTO EDA</vt:lpstr>
      <vt:lpstr>AUTO EDA</vt:lpstr>
      <vt:lpstr>AUTO EDA</vt:lpstr>
      <vt:lpstr>DATA PREPROCESSING</vt:lpstr>
      <vt:lpstr>DATA PREPROCESSING</vt:lpstr>
      <vt:lpstr>DATA PREPROCESSING</vt:lpstr>
      <vt:lpstr>DATA VISUALIZATION</vt:lpstr>
      <vt:lpstr>DATA VISUALIZATION</vt:lpstr>
      <vt:lpstr>DATA VISUALIZATION</vt:lpstr>
      <vt:lpstr>DATA VISUALIZATION</vt:lpstr>
      <vt:lpstr>DATA VISUALIZATION</vt:lpstr>
      <vt:lpstr>DATA VISUALIZATION</vt:lpstr>
      <vt:lpstr>DATA VISUALIZATION</vt:lpstr>
      <vt:lpstr>POWER BI DASHBOARD</vt:lpstr>
      <vt:lpstr>POWER BI DASHBOARD</vt:lpstr>
      <vt:lpstr>POWER BI DASHBOARD</vt:lpstr>
      <vt:lpstr>POWER BI INSIGHTS</vt:lpstr>
      <vt:lpstr>GOOGLE DATA STUDIO DASHBOARD</vt:lpstr>
      <vt:lpstr>GOOGLE DATA STUDIO INSIGHTS</vt:lpstr>
      <vt:lpstr>CHALLENGES</vt:lpstr>
      <vt:lpstr>CHALLENGES</vt:lpstr>
      <vt:lpstr>FUTURE SCOPE</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 BARTHWAL</dc:creator>
  <cp:lastModifiedBy>SANTHOSH K</cp:lastModifiedBy>
  <cp:revision>51</cp:revision>
  <dcterms:created xsi:type="dcterms:W3CDTF">2022-02-16T01:47:29Z</dcterms:created>
  <dcterms:modified xsi:type="dcterms:W3CDTF">2024-01-06T16:25:09Z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49deba9595b64033890e84905b5c3bc0</vt:lpwstr>
  </property>
</Properties>
</file>